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247505-1AD5-4A9E-920F-9A52D0822D7F}">
  <a:tblStyle styleId="{60247505-1AD5-4A9E-920F-9A52D0822D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994e1ba9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994e1ba9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created a correlation heatmap between metrics to investigate linear relationships, specifically with phycocyanin (Figure 5). Heatmaps are an effective way to visualize many correlations at once, making it easy to identify correlations and patterns in correlations. The heatmap showed some correlations between the metrics. Moderately strong correlations occurred between phycocyanin and turbidity and between phycocyanin and chlorophyll-a. Moderately weak correlations occurred between turbidity and chlorophyll-a. The metrics correlated with phycocyanin are likely to be good predictors in the models. Conversely, the metrics with a low correlation to phycocyanin are likely to be less relevant in the model and could be excluded if needed during model development. No metric was very correlated (close to 1) with phycocyanin, which would have warranted removal from the data. I also created a pairplot (Figure 6) to further investigate linear relationships and also other relationships between phycocyanin and other metrics but no new observations were made.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eb3f7d94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beb3f7d94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ran KPSS and ADF tests for each metric to test for stationarity.</a:t>
            </a:r>
            <a:endParaRPr/>
          </a:p>
          <a:p>
            <a:pPr indent="0" lvl="0" marL="0" rtl="0" algn="l">
              <a:spcBef>
                <a:spcPts val="0"/>
              </a:spcBef>
              <a:spcAft>
                <a:spcPts val="0"/>
              </a:spcAft>
              <a:buNone/>
            </a:pPr>
            <a:r>
              <a:rPr lang="en"/>
              <a:t>Together, the KPSS and ADF tests indicated that the temperature, turbidity, and chlorophyll-a metrics are non-stationary. As for phycocyanin and sunlight, the KPSS test indicated that these metrics are non-stationary while the ADF test indicated that they are stationary. This apparent contradiction indicates that these three metrics are difference stationary. As a result, all metrics will need to be detrended through differencing techniques.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994e1ba9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994e1ba9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Typically, time series data granularity, or unit, should be the same as the unit of the desired prediction, in this case, days. Therefore, I calculated the mean values of the metrics over a one day period so I could use these data for my models. This step can also sometimes normalize and/or make non-stationary data into stationary data. As a result of this process, the data frame was reduced to 1,123 rows.</a:t>
            </a:r>
            <a:endParaRPr/>
          </a:p>
          <a:p>
            <a:pPr indent="0" lvl="0" marL="0" rtl="0" algn="l">
              <a:spcBef>
                <a:spcPts val="0"/>
              </a:spcBef>
              <a:spcAft>
                <a:spcPts val="0"/>
              </a:spcAft>
              <a:buNone/>
            </a:pPr>
            <a:r>
              <a:rPr lang="en"/>
              <a:t>I reran the Shapiro-Wilks test results for each metric. P-values were just above zero which was higher than previously but still far below 0.05 indicating not normal distributions. Many machine learning models require input data to be normalized.</a:t>
            </a:r>
            <a:endParaRPr/>
          </a:p>
          <a:p>
            <a:pPr indent="0" lvl="0" marL="0" rtl="0" algn="l">
              <a:spcBef>
                <a:spcPts val="0"/>
              </a:spcBef>
              <a:spcAft>
                <a:spcPts val="0"/>
              </a:spcAft>
              <a:buNone/>
            </a:pPr>
            <a:r>
              <a:rPr lang="en"/>
              <a:t>The natural logarithm is often used for normalizing data, especially when the data has a heavily right-skewed distribution. Taking the natural logarithm can compress large values, making the distribution more symmetric and closer to a normal distribution. In addition, the natural logarithm is often used for detrending stationary data.</a:t>
            </a:r>
            <a:endParaRPr/>
          </a:p>
          <a:p>
            <a:pPr indent="0" lvl="0" marL="0" rtl="0" algn="l">
              <a:spcBef>
                <a:spcPts val="0"/>
              </a:spcBef>
              <a:spcAft>
                <a:spcPts val="0"/>
              </a:spcAft>
              <a:buNone/>
            </a:pPr>
            <a:r>
              <a:rPr lang="en"/>
              <a:t>After performing natural logarithms, I reran the Shapiro-Wilk tests and all p-values were greater than 0.05 indicating normally distributed data.</a:t>
            </a:r>
            <a:endParaRPr/>
          </a:p>
          <a:p>
            <a:pPr indent="0" lvl="0" marL="0" rtl="0" algn="l">
              <a:spcBef>
                <a:spcPts val="0"/>
              </a:spcBef>
              <a:spcAft>
                <a:spcPts val="0"/>
              </a:spcAft>
              <a:buNone/>
            </a:pPr>
            <a:r>
              <a:rPr lang="en"/>
              <a:t>I again ran the KPSS and ADF tests on the grouped and normalized data and found the results to be similar to before. The only difference was that both tests found the sunlight data to be stationary.</a:t>
            </a:r>
            <a:endParaRPr/>
          </a:p>
          <a:p>
            <a:pPr indent="0" lvl="0" marL="0" rtl="0" algn="l">
              <a:spcBef>
                <a:spcPts val="0"/>
              </a:spcBef>
              <a:spcAft>
                <a:spcPts val="0"/>
              </a:spcAft>
              <a:buNone/>
            </a:pPr>
            <a:r>
              <a:rPr lang="en"/>
              <a:t>All metrics but sunlight required detrending so I performed differencing to compute the differences between consecutive data points. This technique is often performed for time series models and can transform a non-stationary time series into a stationary one and remove trends and seasonality. Overall, differencing can be beneficial because it stabilizes the mean and variance of the data, making it easier to identify underlying patterns and relationships.</a:t>
            </a:r>
            <a:endParaRPr/>
          </a:p>
          <a:p>
            <a:pPr indent="0" lvl="0" marL="0" rtl="0" algn="l">
              <a:spcBef>
                <a:spcPts val="0"/>
              </a:spcBef>
              <a:spcAft>
                <a:spcPts val="0"/>
              </a:spcAft>
              <a:buNone/>
            </a:pPr>
            <a:r>
              <a:rPr lang="en"/>
              <a:t>I then ran the KPSS and ADF tests on the new features. The results indicated that all differenced features were stationary. </a:t>
            </a:r>
            <a:endParaRPr/>
          </a:p>
          <a:p>
            <a:pPr indent="0" lvl="0" marL="0" rtl="0" algn="l">
              <a:spcBef>
                <a:spcPts val="0"/>
              </a:spcBef>
              <a:spcAft>
                <a:spcPts val="0"/>
              </a:spcAft>
              <a:buNone/>
            </a:pPr>
            <a:r>
              <a:rPr lang="en"/>
              <a:t>Creating lagged versions of data is also a common technique performed for time series models and incorporates temporal relationships involving past values into the model. I created 1 through 20 day lagged versions of the original features and the logged and differenced features. Lagging was done simply by copying and shifting the columns in the dataframe the appropriate number of days.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b994e1ba9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b994e1ba9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t>I defined two different sets of X and y. One includes just the original and lagged features of the original data. The other, includes just the transformed features and lagged features of the transformed data. These two sets allowed me to compare the performance of the models using unaltered and transformed data. I chose to leave the the lagged phycocyanin features in X for the models because autocorrelation may be large part of forecasting phycocyanin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b994e1ba9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b994e1ba9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Models capable of making predictions from time series data were essential for this project. I chose to explore linear regression, random forest, and XGBoost models.</a:t>
            </a:r>
            <a:endParaRPr/>
          </a:p>
          <a:p>
            <a:pPr indent="0" lvl="0" marL="0" rtl="0" algn="l">
              <a:spcBef>
                <a:spcPts val="0"/>
              </a:spcBef>
              <a:spcAft>
                <a:spcPts val="0"/>
              </a:spcAft>
              <a:buNone/>
            </a:pPr>
            <a:r>
              <a:rPr lang="en"/>
              <a:t>For each model, rather than splitting, training, and testing once, cross-validation was performed to divide the data into 5 subsets and training and testing were performed five times using a different subset for testing each time. I specifically used TimeSeriesSplit() for my cross-validation because this function is specifically designed for time series data. Each fold is a superset of the previous one, ensuring that the model is trained on data that retains the temporal nature of time series data. Each fold was scored and averaged for a final score. This process avoids overfitting the model to the data and thus makes it more generalized for future data. The score I used was root mean squared error (RMSE) which measures the error between the model's predictions and the actual values. </a:t>
            </a:r>
            <a:endParaRPr/>
          </a:p>
          <a:p>
            <a:pPr indent="0" lvl="0" marL="0" rtl="0" algn="l">
              <a:spcBef>
                <a:spcPts val="0"/>
              </a:spcBef>
              <a:spcAft>
                <a:spcPts val="0"/>
              </a:spcAft>
              <a:buNone/>
            </a:pPr>
            <a:r>
              <a:rPr lang="en"/>
              <a:t>Each model was run multiple times starting with including non lagged feature data and adding a level of lagged feature data with each iteration up through the 20 lag features. This process was performed for both sets of X and y. The RMSEs for each iteration were graphed and I was able to identify the number of lags for the model that would produce the lowest RMSE. The lowest RMSE from the models using the transformed data had to be un-transformed (un-natural logged and un-differenced) before comparing to the other RMSEs so that they were on the same scale. Once scaled correctly, I could then compare these best RMSEs between models.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994e1ba9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994e1ba9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 ran the linear regression models using the original data and an increasing number of lagged days (Figure 8). The data indicates that using the original data and the data lagged 1-3 days produces the best linear regression model. A score of 29.5 is approximately 1.8% of the phycocyanin range (median was 55, mean was 166.73, min was 0.00, and max was 1654.64) which is considered low error. In other words, the error is not worrisome because the median of 55 +/- 29.5 RFU would not constitute a blue green bloom at a dangerous level.</a:t>
            </a:r>
            <a:endParaRPr/>
          </a:p>
          <a:p>
            <a:pPr indent="0" lvl="0" marL="0" rtl="0" algn="l">
              <a:spcBef>
                <a:spcPts val="0"/>
              </a:spcBef>
              <a:spcAft>
                <a:spcPts val="0"/>
              </a:spcAft>
              <a:buNone/>
            </a:pPr>
            <a:r>
              <a:rPr lang="en"/>
              <a:t>Next I ran the linear regression model using the transformed data and an increasing number of lagged days (Figure 8). The data indicated that using the transformed data with no lagging produces the best linear regression model. After un-transforming the RMSE, I could compare it to other RMSEs. A score of 14.4 is approximately 0.9% of the phycocyanin range which is considered low error. In other words, the error is not worrisome because the median of 55 +/- 14.4 RFU would not constitute a blue green bloom at a dangerous level.</a:t>
            </a:r>
            <a:endParaRPr/>
          </a:p>
          <a:p>
            <a:pPr indent="0" lvl="0" marL="0" rtl="0" algn="l">
              <a:spcBef>
                <a:spcPts val="0"/>
              </a:spcBef>
              <a:spcAft>
                <a:spcPts val="0"/>
              </a:spcAft>
              <a:buNone/>
            </a:pPr>
            <a:r>
              <a:rPr lang="en"/>
              <a:t>First I ran the random forest models using the original data and an increasing number of lagged days (Figure 9). The data indicated that using the original data and the data lagged 1-13 days produced the best random forest model. A score of 43.7 is approximately 2.6% of the phycocyanin range which is considered low error. In other words, the error is not worrisome because the median of 55 +/- 43.7 RFU would not constitute a blue green bloom at a dangerous level.</a:t>
            </a:r>
            <a:endParaRPr/>
          </a:p>
          <a:p>
            <a:pPr indent="0" lvl="0" marL="0" rtl="0" algn="l">
              <a:spcBef>
                <a:spcPts val="0"/>
              </a:spcBef>
              <a:spcAft>
                <a:spcPts val="0"/>
              </a:spcAft>
              <a:buNone/>
            </a:pPr>
            <a:r>
              <a:rPr lang="en"/>
              <a:t>Next I ran the random forest models using the transformed data and an increasing number of lagged days (Figure 10). The data indicates that using the transformed data with 0 to 8 day lagged features produces the best random forest model. After un-transforming the RMSE, I could compare it to other RMSEs. A score of 12.8 is approximately 0.8% of the phycocyanin range which is considered low error. In other words, the error is not worrisome because the median of 55 +/- 12.8 RFU would not constitute a blue green bloom at a dangerous level.</a:t>
            </a:r>
            <a:endParaRPr/>
          </a:p>
          <a:p>
            <a:pPr indent="0" lvl="0" marL="0" rtl="0" algn="l">
              <a:spcBef>
                <a:spcPts val="0"/>
              </a:spcBef>
              <a:spcAft>
                <a:spcPts val="0"/>
              </a:spcAft>
              <a:buNone/>
            </a:pPr>
            <a:r>
              <a:rPr lang="en"/>
              <a:t>First I ran the XGBoost models using the original data and an increasing number of lagged days (Figure 11). The data indicates that using the original data and the data lagged 1-14 days produces the best XGBoost model. Adding more lagged data improves the RMSE slightly but not enough to justify making the dataset more dimensional. A score of 55.3 is approximately 3.3% of the phycocyanin range which is considered low error. In other words, the error is not worrisome because the median of 55 +/- 55.3 RFU would not constitute a blue green bloom at a dangerous level.</a:t>
            </a:r>
            <a:endParaRPr/>
          </a:p>
          <a:p>
            <a:pPr indent="0" lvl="0" marL="0" rtl="0" algn="l">
              <a:spcBef>
                <a:spcPts val="0"/>
              </a:spcBef>
              <a:spcAft>
                <a:spcPts val="0"/>
              </a:spcAft>
              <a:buNone/>
            </a:pPr>
            <a:r>
              <a:rPr lang="en"/>
              <a:t>Next I ran XGBoost models using the transformed data and an increasing number of lagged days (Figure 12). The data indicates that using the transformed data with 1-10 day lagged features produces the best XGBoost model. After un-transforming the RMSE, I could compare it to other RMSEs. A score of 12.5 is approximately 0.8% of the phycocyanin range which is considered low error. In other words, the error is not worrisome because the median of 55 +/- 12.5 RFU would not constitute a blue green bloom at a dangerous level. Overall, this model performed better than all other models.</a:t>
            </a:r>
            <a:endParaRPr/>
          </a:p>
          <a:p>
            <a:pPr indent="0" lvl="0" marL="0" rtl="0" algn="l">
              <a:spcBef>
                <a:spcPts val="0"/>
              </a:spcBef>
              <a:spcAft>
                <a:spcPts val="0"/>
              </a:spcAft>
              <a:buNone/>
            </a:pPr>
            <a:r>
              <a:rPr lang="en"/>
              <a:t>I then performed hypertuning on this best model. I did this using a random search on many of the hyperparemeters for the XGBoost model. The model improved slightly to 12.4. This score is approximately 0.7% of the phycocyanin range which is considered low error. In other words, the error is not worrisome because the median of 55 +/- 12.4 RFU would not constitute a blue green bloom at a dangerous level.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b994e1ba9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b994e1ba9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the tuned XGBoost model using transformed data lagged at zero to 11 days  produced the highest performing model to predict phycocyanin in Lake Fictitious. While error in the prediction existed, it is small in the grand scheme of HABs where phycocyanin values are, at a minimum, in the several hundreds. A false positive of a lake operator closing a lake when phycocyanin is forecasted to be 200 RFU but, in fact, due to the error in the model, the real value is 187.6 RFU, is acceptable. Therefore, this model could be very helpful for predicting blue-green algae in a lake before implementing a shutdown, allowing for planning and allocation of resources.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b994e1ba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b994e1ba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Harmful algae blooms (HABs) occur in lakes across the USA every summer. These HABs, which consist primarily of blue-green algae, are visibly unappealing and can release toxins which can kill fish, waterfowl, livestock, and pets and make humans very ill. Multiple methods exist for quantifying blue-green algae. The most immediate method is to measure phycocyanin, which is a pigment found in cyanobacteria. This sensor is often installed in situ and programmed to continuously collect data. Lake operators, such as a state park, will monitor these readings and shut down recreation on a lake if a blue-green bloom is detected. However, these closures are immediate, no warning is available to the public or staff, and all management actions are reactionary. Therefore, lake operators would be very interested in a method to predict blue-green algae in a lake before implementing a shutdown, allowing for planning and allocation of resources.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994e1ba9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994e1ba9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Algae, including blue-green algae, can grow to a large volume over the course of days in the right condition. In this project, I developed machine learning models to predict phycocyanin using water quality measurements at an unnamed semi-urban reservoir I named Lake Fictitious. The primary objective was to establish models capable of forecasting phycocyanin multiple days in advance using explanatory variables also collected at the reservoir. With this model and data, the lake operator can predict the magnitude of a HAB before it occurs which would avoid immediate shutdowns.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994e1ba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994e1ba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Water quality data, including phycocyanin, was collected at Lake Fictitious every 30 minutes for three years using an in situ AlgaeTracker manufactured by AquaRealTime. AquaRealTime provided me with a login to their data portal from which I downloaded Lake Fictitious data which consisted of 50,071 rows and 20 columns.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a4011084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a4011084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first cleaning step was to remove all columns but those needed for developing a model. These consisted of </a:t>
            </a:r>
            <a:r>
              <a:rPr lang="en">
                <a:solidFill>
                  <a:schemeClr val="dk1"/>
                </a:solidFill>
              </a:rPr>
              <a:t>phycocyanin, </a:t>
            </a:r>
            <a:r>
              <a:rPr lang="en">
                <a:solidFill>
                  <a:schemeClr val="dk1"/>
                </a:solidFill>
              </a:rPr>
              <a:t>sunlight, water temperature, water turbidity, and chlorophyll-a.</a:t>
            </a:r>
            <a:endParaRPr>
              <a:solidFill>
                <a:schemeClr val="dk1"/>
              </a:solidFill>
            </a:endParaRPr>
          </a:p>
          <a:p>
            <a:pPr indent="0" lvl="0" marL="0" rtl="0" algn="l">
              <a:spcBef>
                <a:spcPts val="0"/>
              </a:spcBef>
              <a:spcAft>
                <a:spcPts val="0"/>
              </a:spcAft>
              <a:buNone/>
            </a:pPr>
            <a:r>
              <a:rPr lang="en">
                <a:solidFill>
                  <a:schemeClr val="dk1"/>
                </a:solidFill>
              </a:rPr>
              <a:t>Next, I had to address the many rows with the same date and time. Rather than simply deleting the second occurrence, I calculated the mean of the columns in the two rows because column values for multiple duplicate pairs were slightly different. During this process, I discovered that the data was collected every hour at the beginning of the study but switched to every half and hour at some point.</a:t>
            </a:r>
            <a:endParaRPr>
              <a:solidFill>
                <a:schemeClr val="dk1"/>
              </a:solidFill>
            </a:endParaRPr>
          </a:p>
          <a:p>
            <a:pPr indent="0" lvl="0" marL="0" rtl="0" algn="l">
              <a:spcBef>
                <a:spcPts val="0"/>
              </a:spcBef>
              <a:spcAft>
                <a:spcPts val="0"/>
              </a:spcAft>
              <a:buNone/>
            </a:pPr>
            <a:r>
              <a:rPr lang="en">
                <a:solidFill>
                  <a:schemeClr val="dk1"/>
                </a:solidFill>
              </a:rPr>
              <a:t>No data was missing from existing rows in the dataset. However, many rows were completely missing. I inserted these rows with the appropriate date and time but left teh values as NaNs for the time being. The largest of these data gaps was 6.25 days which is not too large to impute data which I performed in later steps.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994e1ba9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994e1ba9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 plotted the data with markers for each datapoint and lines connecting continuous data (Figure 1). I made the following observations in the plots:</a:t>
            </a:r>
            <a:endParaRPr>
              <a:solidFill>
                <a:schemeClr val="dk1"/>
              </a:solidFill>
            </a:endParaRPr>
          </a:p>
          <a:p>
            <a:pPr indent="0" lvl="0" marL="0" rtl="0" algn="l">
              <a:spcBef>
                <a:spcPts val="0"/>
              </a:spcBef>
              <a:spcAft>
                <a:spcPts val="0"/>
              </a:spcAft>
              <a:buNone/>
            </a:pPr>
            <a:r>
              <a:rPr lang="en">
                <a:solidFill>
                  <a:schemeClr val="dk1"/>
                </a:solidFill>
              </a:rPr>
              <a:t>Readings were collected every hour until roughly 6/10/21 when collection switched to every half hour.</a:t>
            </a:r>
            <a:endParaRPr>
              <a:solidFill>
                <a:schemeClr val="dk1"/>
              </a:solidFill>
            </a:endParaRPr>
          </a:p>
          <a:p>
            <a:pPr indent="0" lvl="0" marL="0" rtl="0" algn="l">
              <a:spcBef>
                <a:spcPts val="0"/>
              </a:spcBef>
              <a:spcAft>
                <a:spcPts val="0"/>
              </a:spcAft>
              <a:buNone/>
            </a:pPr>
            <a:r>
              <a:rPr lang="en">
                <a:solidFill>
                  <a:schemeClr val="dk1"/>
                </a:solidFill>
              </a:rPr>
              <a:t>The hourly readings at the beginning of the dataset for sunlight are all very low. These values would be expected at night but continuously for four months. </a:t>
            </a:r>
            <a:endParaRPr>
              <a:solidFill>
                <a:schemeClr val="dk1"/>
              </a:solidFill>
            </a:endParaRPr>
          </a:p>
          <a:p>
            <a:pPr indent="0" lvl="0" marL="0" rtl="0" algn="l">
              <a:spcBef>
                <a:spcPts val="0"/>
              </a:spcBef>
              <a:spcAft>
                <a:spcPts val="0"/>
              </a:spcAft>
              <a:buNone/>
            </a:pPr>
            <a:r>
              <a:rPr lang="en">
                <a:solidFill>
                  <a:schemeClr val="dk1"/>
                </a:solidFill>
              </a:rPr>
              <a:t>Around 12/1/21, the water all metric values are very extreme. AquaRealTime informed me that the unit was flipped upside down and the recorded values are incorrect.</a:t>
            </a:r>
            <a:endParaRPr>
              <a:solidFill>
                <a:schemeClr val="dk1"/>
              </a:solidFill>
            </a:endParaRPr>
          </a:p>
          <a:p>
            <a:pPr indent="0" lvl="0" marL="0" rtl="0" algn="l">
              <a:spcBef>
                <a:spcPts val="0"/>
              </a:spcBef>
              <a:spcAft>
                <a:spcPts val="0"/>
              </a:spcAft>
              <a:buNone/>
            </a:pPr>
            <a:r>
              <a:rPr lang="en">
                <a:solidFill>
                  <a:schemeClr val="dk1"/>
                </a:solidFill>
              </a:rPr>
              <a:t>Water temperature values in 4/23 are not reliable at zero degrees.</a:t>
            </a:r>
            <a:endParaRPr>
              <a:solidFill>
                <a:schemeClr val="dk1"/>
              </a:solidFill>
            </a:endParaRPr>
          </a:p>
          <a:p>
            <a:pPr indent="0" lvl="0" marL="0" rtl="0" algn="l">
              <a:spcBef>
                <a:spcPts val="0"/>
              </a:spcBef>
              <a:spcAft>
                <a:spcPts val="0"/>
              </a:spcAft>
              <a:buNone/>
            </a:pPr>
            <a:r>
              <a:rPr lang="en">
                <a:solidFill>
                  <a:schemeClr val="dk1"/>
                </a:solidFill>
              </a:rPr>
              <a:t>Other maximum readings for </a:t>
            </a:r>
            <a:r>
              <a:rPr lang="en">
                <a:solidFill>
                  <a:schemeClr val="dk1"/>
                </a:solidFill>
              </a:rPr>
              <a:t>phycocyanin, </a:t>
            </a:r>
            <a:r>
              <a:rPr lang="en">
                <a:solidFill>
                  <a:schemeClr val="dk1"/>
                </a:solidFill>
              </a:rPr>
              <a:t>water temperature, turbidity, and chlorophyll-a are also not reliable because these values are unlikely.</a:t>
            </a:r>
            <a:endParaRPr>
              <a:solidFill>
                <a:schemeClr val="dk1"/>
              </a:solidFill>
            </a:endParaRPr>
          </a:p>
          <a:p>
            <a:pPr indent="0" lvl="0" marL="0" rtl="0" algn="l">
              <a:spcBef>
                <a:spcPts val="0"/>
              </a:spcBef>
              <a:spcAft>
                <a:spcPts val="0"/>
              </a:spcAft>
              <a:buNone/>
            </a:pPr>
            <a:r>
              <a:rPr lang="en">
                <a:solidFill>
                  <a:schemeClr val="dk1"/>
                </a:solidFill>
              </a:rPr>
              <a:t>I addressed these unreliable data through many steps. First, I replaced the low hourly increment sunlight data, the values when the unit was flipped, and the low water temperature data with NaNs. I also replaced the unrealistic maximum values for each metric with NaNs. For sunlight, I replaced these NaNs and a gap in the data at the end of 8/21 with the mean values of the corresponding dates in 2022 and 2023. Linear interpolation would not be appropriate for this big data gap because light is high during the day and at zero every night and a straight line would not capture this day/night complexity over the time period. I then used spline linear interpolation to fill the data gaps I created in the other metrics and for all other NaNs in all metrics. This interpolation tries to ensure smoothness and continuity in the interpolated curve. In the end, my dataset contained no NaNs.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994e1ba9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b994e1ba9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plotted the newly corrected metric data to assess the metrics for patterns and trends (Figure 2). As would be expected, sunlight and water temperature values follow a seasonal pattern of being higher in the summer and lower in the winter. June was cloudy every year and 2021 was also cloudy in July, Aug, and Dec.</a:t>
            </a:r>
            <a:endParaRPr/>
          </a:p>
          <a:p>
            <a:pPr indent="0" lvl="0" marL="0" rtl="0" algn="l">
              <a:spcBef>
                <a:spcPts val="0"/>
              </a:spcBef>
              <a:spcAft>
                <a:spcPts val="0"/>
              </a:spcAft>
              <a:buNone/>
            </a:pPr>
            <a:r>
              <a:rPr lang="en">
                <a:solidFill>
                  <a:schemeClr val="dk1"/>
                </a:solidFill>
              </a:rPr>
              <a:t>P</a:t>
            </a:r>
            <a:r>
              <a:rPr lang="en">
                <a:solidFill>
                  <a:schemeClr val="dk1"/>
                </a:solidFill>
              </a:rPr>
              <a:t>hycocyanin, </a:t>
            </a:r>
            <a:r>
              <a:rPr lang="en"/>
              <a:t>t</a:t>
            </a:r>
            <a:r>
              <a:rPr lang="en"/>
              <a:t>urbidity, and chlorophyll-a did not appear to be seasonal and, </a:t>
            </a:r>
            <a:r>
              <a:rPr lang="en"/>
              <a:t>in fact, the three years were very different from each other</a:t>
            </a:r>
            <a:r>
              <a:rPr lang="en"/>
              <a:t>. Values often increased for short periods (days) but generally returned to baseline or close to baseline. Exceptions to returning to baseline occurred for turbidity from roughly 10/21-2/22 and 4/22-10/22, for phycocyanin and chlorophyll-a from roughly 12/21-2/22 and 4/22-6/22, and for just chlorophyll-a from roughly 9/22-1/23. Overall, baseline was higher from 11/21-2/23 for all three metrics. This variation from year to year is likely the result of 2021 being a cloudier year than 2022 and 2023 and from rainfall and nutrient inputs which were not a part of this study.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b994e1ba9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b994e1ba9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I also created a boxplot for each metric (Figure 3). All values for water temperature fell within the whiskers (1.5 times the IQR). Many readings for phycocyanin, turbidity, and chlorophyll-a were greater than three standard deviations from the median which is a common way to define outliers. As erroneous data has already been removed, there’s no reason to believe that any of these data should be considered outliers and removed from the dataset.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994e1ba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994e1ba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I created histograms for each metric (Figure 4). These plots largely reflected the boxplots. No metric appeared to be normally distributed, however, water temperature was closer than the others. All other metrics were right-skewed.</a:t>
            </a:r>
            <a:endParaRPr/>
          </a:p>
          <a:p>
            <a:pPr indent="0" lvl="0" marL="0" rtl="0" algn="l">
              <a:spcBef>
                <a:spcPts val="0"/>
              </a:spcBef>
              <a:spcAft>
                <a:spcPts val="0"/>
              </a:spcAft>
              <a:buNone/>
            </a:pPr>
            <a:r>
              <a:rPr lang="en"/>
              <a:t>Shapiro-Wilk test results for each metric had p values of 0.0 indicating not normal distributions. This agrees with the histograms.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50000"/>
          </a:blip>
          <a:stretch>
            <a:fillRect/>
          </a:stretch>
        </p:blipFill>
        <p:spPr>
          <a:xfrm>
            <a:off x="0" y="-1460"/>
            <a:ext cx="9144000" cy="5146431"/>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Predicting Blue-Green Algae Quantity in a Semi-Urban Reservoir</a:t>
            </a:r>
            <a:endParaRPr b="1"/>
          </a:p>
        </p:txBody>
      </p:sp>
      <p:sp>
        <p:nvSpPr>
          <p:cNvPr id="56" name="Google Shape;56;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solidFill>
                  <a:schemeClr val="dk1"/>
                </a:solidFill>
              </a:rPr>
              <a:t>Nathan Jahns, M.Sc.</a:t>
            </a:r>
            <a:endParaRPr>
              <a:solidFill>
                <a:schemeClr val="dk1"/>
              </a:solidFill>
            </a:endParaRPr>
          </a:p>
          <a:p>
            <a:pPr indent="0" lvl="0" marL="0" rtl="0" algn="ctr">
              <a:spcBef>
                <a:spcPts val="0"/>
              </a:spcBef>
              <a:spcAft>
                <a:spcPts val="0"/>
              </a:spcAft>
              <a:buNone/>
            </a:pPr>
            <a:r>
              <a:rPr lang="en">
                <a:solidFill>
                  <a:schemeClr val="dk1"/>
                </a:solidFill>
              </a:rPr>
              <a:t>Data Science Intensive Capstone Project, Sept 23 Cohort</a:t>
            </a:r>
            <a:endParaRPr>
              <a:solidFill>
                <a:schemeClr val="dk1"/>
              </a:solidFill>
            </a:endParaRPr>
          </a:p>
        </p:txBody>
      </p:sp>
      <p:pic>
        <p:nvPicPr>
          <p:cNvPr id="57" name="Google Shape;57;p13"/>
          <p:cNvPicPr preferRelativeResize="0"/>
          <p:nvPr/>
        </p:nvPicPr>
        <p:blipFill>
          <a:blip r:embed="rId4">
            <a:alphaModFix/>
          </a:blip>
          <a:stretch>
            <a:fillRect/>
          </a:stretch>
        </p:blipFill>
        <p:spPr>
          <a:xfrm>
            <a:off x="2986774" y="4344226"/>
            <a:ext cx="3170452" cy="534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EDA: Correlations</a:t>
            </a:r>
            <a:endParaRPr/>
          </a:p>
        </p:txBody>
      </p:sp>
      <p:sp>
        <p:nvSpPr>
          <p:cNvPr id="139" name="Google Shape;139;p22"/>
          <p:cNvSpPr txBox="1"/>
          <p:nvPr>
            <p:ph idx="1" type="body"/>
          </p:nvPr>
        </p:nvSpPr>
        <p:spPr>
          <a:xfrm>
            <a:off x="311700" y="1185625"/>
            <a:ext cx="3897600" cy="3795900"/>
          </a:xfrm>
          <a:prstGeom prst="rect">
            <a:avLst/>
          </a:prstGeom>
        </p:spPr>
        <p:txBody>
          <a:bodyPr anchorCtr="0" anchor="t" bIns="91425" lIns="91425" spcFirstLastPara="1" rIns="91425" wrap="square" tIns="91425">
            <a:normAutofit lnSpcReduction="10000"/>
          </a:bodyPr>
          <a:lstStyle/>
          <a:p>
            <a:pPr indent="-342900" lvl="0" marL="457200" rtl="0" algn="l">
              <a:lnSpc>
                <a:spcPct val="95000"/>
              </a:lnSpc>
              <a:spcBef>
                <a:spcPts val="800"/>
              </a:spcBef>
              <a:spcAft>
                <a:spcPts val="0"/>
              </a:spcAft>
              <a:buSzPts val="1800"/>
              <a:buChar char="●"/>
            </a:pPr>
            <a:r>
              <a:rPr lang="en"/>
              <a:t>Moderately strong correlations between phycocyanin and turbidity and between phycocyanin and chlorophyll-a. </a:t>
            </a:r>
            <a:endParaRPr/>
          </a:p>
          <a:p>
            <a:pPr indent="-342900" lvl="0" marL="457200" rtl="0" algn="l">
              <a:lnSpc>
                <a:spcPct val="95000"/>
              </a:lnSpc>
              <a:spcBef>
                <a:spcPts val="800"/>
              </a:spcBef>
              <a:spcAft>
                <a:spcPts val="0"/>
              </a:spcAft>
              <a:buSzPts val="1800"/>
              <a:buChar char="●"/>
            </a:pPr>
            <a:r>
              <a:rPr lang="en"/>
              <a:t>Moderately weak correlations between turbidity and chlorophyll-a. </a:t>
            </a:r>
            <a:endParaRPr/>
          </a:p>
          <a:p>
            <a:pPr indent="-342900" lvl="0" marL="457200" rtl="0" algn="l">
              <a:lnSpc>
                <a:spcPct val="95000"/>
              </a:lnSpc>
              <a:spcBef>
                <a:spcPts val="800"/>
              </a:spcBef>
              <a:spcAft>
                <a:spcPts val="0"/>
              </a:spcAft>
              <a:buSzPts val="1800"/>
              <a:buChar char="●"/>
            </a:pPr>
            <a:r>
              <a:rPr lang="en"/>
              <a:t>Metrics correlated with phycocyanin likely to be good predictors </a:t>
            </a:r>
            <a:endParaRPr/>
          </a:p>
          <a:p>
            <a:pPr indent="-342900" lvl="0" marL="457200" rtl="0" algn="l">
              <a:lnSpc>
                <a:spcPct val="95000"/>
              </a:lnSpc>
              <a:spcBef>
                <a:spcPts val="800"/>
              </a:spcBef>
              <a:spcAft>
                <a:spcPts val="800"/>
              </a:spcAft>
              <a:buSzPts val="1800"/>
              <a:buChar char="●"/>
            </a:pPr>
            <a:r>
              <a:rPr lang="en"/>
              <a:t>Metrics with a low correlation to phycocyanin likely to be less relevant in the model </a:t>
            </a:r>
            <a:endParaRPr/>
          </a:p>
        </p:txBody>
      </p:sp>
      <p:pic>
        <p:nvPicPr>
          <p:cNvPr id="140" name="Google Shape;140;p22"/>
          <p:cNvPicPr preferRelativeResize="0"/>
          <p:nvPr/>
        </p:nvPicPr>
        <p:blipFill>
          <a:blip r:embed="rId3">
            <a:alphaModFix/>
          </a:blip>
          <a:stretch>
            <a:fillRect/>
          </a:stretch>
        </p:blipFill>
        <p:spPr>
          <a:xfrm>
            <a:off x="4209300" y="452438"/>
            <a:ext cx="4810125" cy="4238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 Stationarity</a:t>
            </a:r>
            <a:endParaRPr/>
          </a:p>
        </p:txBody>
      </p:sp>
      <p:sp>
        <p:nvSpPr>
          <p:cNvPr id="146" name="Google Shape;146;p23"/>
          <p:cNvSpPr txBox="1"/>
          <p:nvPr>
            <p:ph idx="1" type="body"/>
          </p:nvPr>
        </p:nvSpPr>
        <p:spPr>
          <a:xfrm>
            <a:off x="311700" y="1152475"/>
            <a:ext cx="41517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95000"/>
              </a:lnSpc>
              <a:spcBef>
                <a:spcPts val="800"/>
              </a:spcBef>
              <a:spcAft>
                <a:spcPts val="0"/>
              </a:spcAft>
              <a:buSzPts val="1800"/>
              <a:buChar char="●"/>
            </a:pPr>
            <a:r>
              <a:rPr lang="en"/>
              <a:t>KPSS and ADF tests for each metric</a:t>
            </a:r>
            <a:endParaRPr/>
          </a:p>
          <a:p>
            <a:pPr indent="-342900" lvl="0" marL="457200" rtl="0" algn="l">
              <a:lnSpc>
                <a:spcPct val="95000"/>
              </a:lnSpc>
              <a:spcBef>
                <a:spcPts val="800"/>
              </a:spcBef>
              <a:spcAft>
                <a:spcPts val="0"/>
              </a:spcAft>
              <a:buSzPts val="1800"/>
              <a:buChar char="●"/>
            </a:pPr>
            <a:r>
              <a:rPr lang="en"/>
              <a:t>Temperature, turbidity, and chlorophyll-a metrics are non-stationary</a:t>
            </a:r>
            <a:endParaRPr/>
          </a:p>
          <a:p>
            <a:pPr indent="-342900" lvl="0" marL="457200" rtl="0" algn="l">
              <a:lnSpc>
                <a:spcPct val="95000"/>
              </a:lnSpc>
              <a:spcBef>
                <a:spcPts val="800"/>
              </a:spcBef>
              <a:spcAft>
                <a:spcPts val="0"/>
              </a:spcAft>
              <a:buSzPts val="1800"/>
              <a:buChar char="●"/>
            </a:pPr>
            <a:r>
              <a:rPr lang="en"/>
              <a:t>Phycocyanin and sunlight</a:t>
            </a:r>
            <a:endParaRPr/>
          </a:p>
          <a:p>
            <a:pPr indent="-330200" lvl="1" marL="914400" rtl="0" algn="l">
              <a:lnSpc>
                <a:spcPct val="95000"/>
              </a:lnSpc>
              <a:spcBef>
                <a:spcPts val="800"/>
              </a:spcBef>
              <a:spcAft>
                <a:spcPts val="0"/>
              </a:spcAft>
              <a:buSzPts val="1600"/>
              <a:buChar char="○"/>
            </a:pPr>
            <a:r>
              <a:rPr lang="en" sz="1600"/>
              <a:t>KPSS test indicated non-stationary</a:t>
            </a:r>
            <a:endParaRPr sz="1600"/>
          </a:p>
          <a:p>
            <a:pPr indent="-330200" lvl="1" marL="914400" rtl="0" algn="l">
              <a:lnSpc>
                <a:spcPct val="95000"/>
              </a:lnSpc>
              <a:spcBef>
                <a:spcPts val="800"/>
              </a:spcBef>
              <a:spcAft>
                <a:spcPts val="0"/>
              </a:spcAft>
              <a:buSzPts val="1600"/>
              <a:buChar char="○"/>
            </a:pPr>
            <a:r>
              <a:rPr lang="en" sz="1600"/>
              <a:t>ADF test indicated stationary</a:t>
            </a:r>
            <a:endParaRPr sz="1600"/>
          </a:p>
          <a:p>
            <a:pPr indent="-330200" lvl="1" marL="914400" rtl="0" algn="l">
              <a:lnSpc>
                <a:spcPct val="95000"/>
              </a:lnSpc>
              <a:spcBef>
                <a:spcPts val="800"/>
              </a:spcBef>
              <a:spcAft>
                <a:spcPts val="0"/>
              </a:spcAft>
              <a:buSzPts val="1600"/>
              <a:buChar char="○"/>
            </a:pPr>
            <a:r>
              <a:rPr lang="en" sz="1600"/>
              <a:t>“Difference stationary”</a:t>
            </a:r>
            <a:endParaRPr sz="1600"/>
          </a:p>
          <a:p>
            <a:pPr indent="-342900" lvl="0" marL="457200" rtl="0" algn="l">
              <a:lnSpc>
                <a:spcPct val="95000"/>
              </a:lnSpc>
              <a:spcBef>
                <a:spcPts val="800"/>
              </a:spcBef>
              <a:spcAft>
                <a:spcPts val="800"/>
              </a:spcAft>
              <a:buSzPts val="1800"/>
              <a:buChar char="●"/>
            </a:pPr>
            <a:r>
              <a:rPr lang="en"/>
              <a:t>All metrics need to be detrended</a:t>
            </a:r>
            <a:endParaRPr/>
          </a:p>
        </p:txBody>
      </p:sp>
      <p:pic>
        <p:nvPicPr>
          <p:cNvPr id="147" name="Google Shape;147;p23"/>
          <p:cNvPicPr preferRelativeResize="0"/>
          <p:nvPr/>
        </p:nvPicPr>
        <p:blipFill>
          <a:blip r:embed="rId3">
            <a:alphaModFix/>
          </a:blip>
          <a:stretch>
            <a:fillRect/>
          </a:stretch>
        </p:blipFill>
        <p:spPr>
          <a:xfrm>
            <a:off x="4463500" y="595325"/>
            <a:ext cx="4579126" cy="3952875"/>
          </a:xfrm>
          <a:prstGeom prst="rect">
            <a:avLst/>
          </a:prstGeom>
          <a:noFill/>
          <a:ln>
            <a:noFill/>
          </a:ln>
        </p:spPr>
      </p:pic>
      <p:pic>
        <p:nvPicPr>
          <p:cNvPr id="148" name="Google Shape;148;p23"/>
          <p:cNvPicPr preferRelativeResize="0"/>
          <p:nvPr/>
        </p:nvPicPr>
        <p:blipFill rotWithShape="1">
          <a:blip r:embed="rId4">
            <a:alphaModFix/>
          </a:blip>
          <a:srcRect b="11801" l="2827" r="0" t="10559"/>
          <a:stretch/>
        </p:blipFill>
        <p:spPr>
          <a:xfrm>
            <a:off x="4219075" y="2693475"/>
            <a:ext cx="3057525" cy="590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t>
            </a:r>
            <a:r>
              <a:rPr lang="en"/>
              <a:t>ngineering</a:t>
            </a:r>
            <a:endParaRPr/>
          </a:p>
        </p:txBody>
      </p:sp>
      <p:sp>
        <p:nvSpPr>
          <p:cNvPr id="154" name="Google Shape;154;p24"/>
          <p:cNvSpPr txBox="1"/>
          <p:nvPr>
            <p:ph idx="1" type="body"/>
          </p:nvPr>
        </p:nvSpPr>
        <p:spPr>
          <a:xfrm>
            <a:off x="311700" y="1152475"/>
            <a:ext cx="4260300" cy="3790500"/>
          </a:xfrm>
          <a:prstGeom prst="rect">
            <a:avLst/>
          </a:prstGeom>
        </p:spPr>
        <p:txBody>
          <a:bodyPr anchorCtr="0" anchor="t" bIns="91425" lIns="91425" spcFirstLastPara="1" rIns="91425" wrap="square" tIns="91425">
            <a:normAutofit/>
          </a:bodyPr>
          <a:lstStyle/>
          <a:p>
            <a:pPr indent="-342900" lvl="0" marL="457200" rtl="0" algn="l">
              <a:lnSpc>
                <a:spcPct val="95000"/>
              </a:lnSpc>
              <a:spcBef>
                <a:spcPts val="800"/>
              </a:spcBef>
              <a:spcAft>
                <a:spcPts val="0"/>
              </a:spcAft>
              <a:buSzPts val="1800"/>
              <a:buChar char="●"/>
            </a:pPr>
            <a:r>
              <a:rPr lang="en"/>
              <a:t>One day m</a:t>
            </a:r>
            <a:r>
              <a:rPr lang="en"/>
              <a:t>ean of metrics so same as predictions</a:t>
            </a:r>
            <a:endParaRPr/>
          </a:p>
          <a:p>
            <a:pPr indent="-330200" lvl="1" marL="914400" rtl="0" algn="l">
              <a:lnSpc>
                <a:spcPct val="95000"/>
              </a:lnSpc>
              <a:spcBef>
                <a:spcPts val="800"/>
              </a:spcBef>
              <a:spcAft>
                <a:spcPts val="0"/>
              </a:spcAft>
              <a:buSzPts val="1600"/>
              <a:buChar char="○"/>
            </a:pPr>
            <a:r>
              <a:rPr lang="en" sz="1600"/>
              <a:t>1,123 rows</a:t>
            </a:r>
            <a:endParaRPr sz="1600"/>
          </a:p>
          <a:p>
            <a:pPr indent="-342900" lvl="0" marL="457200" rtl="0" algn="l">
              <a:lnSpc>
                <a:spcPct val="95000"/>
              </a:lnSpc>
              <a:spcBef>
                <a:spcPts val="800"/>
              </a:spcBef>
              <a:spcAft>
                <a:spcPts val="0"/>
              </a:spcAft>
              <a:buSzPts val="1800"/>
              <a:buChar char="●"/>
            </a:pPr>
            <a:r>
              <a:rPr lang="en"/>
              <a:t>Reran Shapiro-Wilks tests</a:t>
            </a:r>
            <a:endParaRPr/>
          </a:p>
          <a:p>
            <a:pPr indent="-330200" lvl="1" marL="914400" rtl="0" algn="l">
              <a:lnSpc>
                <a:spcPct val="95000"/>
              </a:lnSpc>
              <a:spcBef>
                <a:spcPts val="800"/>
              </a:spcBef>
              <a:spcAft>
                <a:spcPts val="0"/>
              </a:spcAft>
              <a:buSzPts val="1600"/>
              <a:buChar char="○"/>
            </a:pPr>
            <a:r>
              <a:rPr lang="en" sz="1600"/>
              <a:t>Not normal distributions</a:t>
            </a:r>
            <a:endParaRPr sz="1600"/>
          </a:p>
          <a:p>
            <a:pPr indent="-342900" lvl="0" marL="457200" rtl="0" algn="l">
              <a:lnSpc>
                <a:spcPct val="95000"/>
              </a:lnSpc>
              <a:spcBef>
                <a:spcPts val="800"/>
              </a:spcBef>
              <a:spcAft>
                <a:spcPts val="0"/>
              </a:spcAft>
              <a:buSzPts val="1800"/>
              <a:buChar char="●"/>
            </a:pPr>
            <a:r>
              <a:rPr lang="en"/>
              <a:t>Calculated natural logarithms</a:t>
            </a:r>
            <a:endParaRPr sz="1600"/>
          </a:p>
          <a:p>
            <a:pPr indent="-342900" lvl="0" marL="457200" rtl="0" algn="l">
              <a:lnSpc>
                <a:spcPct val="95000"/>
              </a:lnSpc>
              <a:spcBef>
                <a:spcPts val="800"/>
              </a:spcBef>
              <a:spcAft>
                <a:spcPts val="0"/>
              </a:spcAft>
              <a:buSzPts val="1800"/>
              <a:buChar char="●"/>
            </a:pPr>
            <a:r>
              <a:rPr lang="en"/>
              <a:t>Reran Shapiro-Wilks tests</a:t>
            </a:r>
            <a:endParaRPr/>
          </a:p>
          <a:p>
            <a:pPr indent="-330200" lvl="1" marL="914400" rtl="0" algn="l">
              <a:lnSpc>
                <a:spcPct val="95000"/>
              </a:lnSpc>
              <a:spcBef>
                <a:spcPts val="800"/>
              </a:spcBef>
              <a:spcAft>
                <a:spcPts val="800"/>
              </a:spcAft>
              <a:buSzPts val="1600"/>
              <a:buChar char="○"/>
            </a:pPr>
            <a:r>
              <a:rPr lang="en" sz="1600"/>
              <a:t>Normal distributions</a:t>
            </a:r>
            <a:endParaRPr sz="1600"/>
          </a:p>
        </p:txBody>
      </p:sp>
      <p:sp>
        <p:nvSpPr>
          <p:cNvPr id="155" name="Google Shape;155;p24"/>
          <p:cNvSpPr txBox="1"/>
          <p:nvPr>
            <p:ph idx="1" type="body"/>
          </p:nvPr>
        </p:nvSpPr>
        <p:spPr>
          <a:xfrm>
            <a:off x="4376325" y="1152475"/>
            <a:ext cx="4646700" cy="3790500"/>
          </a:xfrm>
          <a:prstGeom prst="rect">
            <a:avLst/>
          </a:prstGeom>
        </p:spPr>
        <p:txBody>
          <a:bodyPr anchorCtr="0" anchor="t" bIns="91425" lIns="91425" spcFirstLastPara="1" rIns="91425" wrap="square" tIns="91425">
            <a:normAutofit/>
          </a:bodyPr>
          <a:lstStyle/>
          <a:p>
            <a:pPr indent="-342900" lvl="0" marL="457200" rtl="0" algn="l">
              <a:lnSpc>
                <a:spcPct val="95000"/>
              </a:lnSpc>
              <a:spcBef>
                <a:spcPts val="800"/>
              </a:spcBef>
              <a:spcAft>
                <a:spcPts val="0"/>
              </a:spcAft>
              <a:buSzPts val="1800"/>
              <a:buChar char="●"/>
            </a:pPr>
            <a:r>
              <a:rPr lang="en"/>
              <a:t>Reran KPSS and ADF tests</a:t>
            </a:r>
            <a:endParaRPr/>
          </a:p>
          <a:p>
            <a:pPr indent="-330200" lvl="1" marL="914400" rtl="0" algn="l">
              <a:lnSpc>
                <a:spcPct val="95000"/>
              </a:lnSpc>
              <a:spcBef>
                <a:spcPts val="800"/>
              </a:spcBef>
              <a:spcAft>
                <a:spcPts val="0"/>
              </a:spcAft>
              <a:buSzPts val="1600"/>
              <a:buChar char="○"/>
            </a:pPr>
            <a:r>
              <a:rPr lang="en" sz="1600"/>
              <a:t>Results similar to before</a:t>
            </a:r>
            <a:endParaRPr sz="1600"/>
          </a:p>
          <a:p>
            <a:pPr indent="-342900" lvl="0" marL="457200" rtl="0" algn="l">
              <a:lnSpc>
                <a:spcPct val="95000"/>
              </a:lnSpc>
              <a:spcBef>
                <a:spcPts val="800"/>
              </a:spcBef>
              <a:spcAft>
                <a:spcPts val="0"/>
              </a:spcAft>
              <a:buSzPts val="1800"/>
              <a:buChar char="●"/>
            </a:pPr>
            <a:r>
              <a:rPr lang="en"/>
              <a:t>Detrenended with differencing to make stationary</a:t>
            </a:r>
            <a:endParaRPr/>
          </a:p>
          <a:p>
            <a:pPr indent="-342900" lvl="0" marL="457200" rtl="0" algn="l">
              <a:lnSpc>
                <a:spcPct val="95000"/>
              </a:lnSpc>
              <a:spcBef>
                <a:spcPts val="800"/>
              </a:spcBef>
              <a:spcAft>
                <a:spcPts val="0"/>
              </a:spcAft>
              <a:buSzPts val="1800"/>
              <a:buChar char="●"/>
            </a:pPr>
            <a:r>
              <a:rPr lang="en"/>
              <a:t>Reran KPSS and ADF tests</a:t>
            </a:r>
            <a:endParaRPr/>
          </a:p>
          <a:p>
            <a:pPr indent="-330200" lvl="1" marL="914400" rtl="0" algn="l">
              <a:lnSpc>
                <a:spcPct val="95000"/>
              </a:lnSpc>
              <a:spcBef>
                <a:spcPts val="800"/>
              </a:spcBef>
              <a:spcAft>
                <a:spcPts val="0"/>
              </a:spcAft>
              <a:buSzPts val="1600"/>
              <a:buChar char="○"/>
            </a:pPr>
            <a:r>
              <a:rPr lang="en" sz="1600"/>
              <a:t>All metrics stationary</a:t>
            </a:r>
            <a:endParaRPr sz="1600"/>
          </a:p>
          <a:p>
            <a:pPr indent="-342900" lvl="0" marL="457200" rtl="0" algn="l">
              <a:lnSpc>
                <a:spcPct val="95000"/>
              </a:lnSpc>
              <a:spcBef>
                <a:spcPts val="800"/>
              </a:spcBef>
              <a:spcAft>
                <a:spcPts val="800"/>
              </a:spcAft>
              <a:buSzPts val="1800"/>
              <a:buChar char="●"/>
            </a:pPr>
            <a:r>
              <a:rPr lang="en"/>
              <a:t>Created 1 through 20 day lagged versions of the original features and the logged and differenced features</a:t>
            </a:r>
            <a:endParaRPr/>
          </a:p>
        </p:txBody>
      </p:sp>
      <p:pic>
        <p:nvPicPr>
          <p:cNvPr id="156" name="Google Shape;156;p24"/>
          <p:cNvPicPr preferRelativeResize="0"/>
          <p:nvPr/>
        </p:nvPicPr>
        <p:blipFill rotWithShape="1">
          <a:blip r:embed="rId3">
            <a:alphaModFix/>
          </a:blip>
          <a:srcRect b="0" l="0" r="0" t="73897"/>
          <a:stretch/>
        </p:blipFill>
        <p:spPr>
          <a:xfrm>
            <a:off x="311700" y="4149675"/>
            <a:ext cx="8520601" cy="793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sp>
        <p:nvSpPr>
          <p:cNvPr id="162" name="Google Shape;16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1000" lvl="0" marL="457200" marR="0" rtl="0" algn="l">
              <a:lnSpc>
                <a:spcPct val="95000"/>
              </a:lnSpc>
              <a:spcBef>
                <a:spcPts val="800"/>
              </a:spcBef>
              <a:spcAft>
                <a:spcPts val="0"/>
              </a:spcAft>
              <a:buSzPts val="2400"/>
              <a:buChar char="●"/>
            </a:pPr>
            <a:r>
              <a:rPr lang="en">
                <a:solidFill>
                  <a:schemeClr val="dk1"/>
                </a:solidFill>
              </a:rPr>
              <a:t>Defined two different sets of X and y</a:t>
            </a:r>
            <a:endParaRPr>
              <a:solidFill>
                <a:schemeClr val="dk1"/>
              </a:solidFill>
            </a:endParaRPr>
          </a:p>
          <a:p>
            <a:pPr indent="-342900" lvl="1" marL="914400" marR="0" rtl="0" algn="l">
              <a:lnSpc>
                <a:spcPct val="95000"/>
              </a:lnSpc>
              <a:spcBef>
                <a:spcPts val="800"/>
              </a:spcBef>
              <a:spcAft>
                <a:spcPts val="0"/>
              </a:spcAft>
              <a:buSzPts val="1800"/>
              <a:buChar char="○"/>
            </a:pPr>
            <a:r>
              <a:rPr lang="en" sz="1600">
                <a:solidFill>
                  <a:schemeClr val="dk1"/>
                </a:solidFill>
              </a:rPr>
              <a:t>Original </a:t>
            </a:r>
            <a:r>
              <a:rPr lang="en" sz="1600">
                <a:solidFill>
                  <a:schemeClr val="dk1"/>
                </a:solidFill>
              </a:rPr>
              <a:t>data </a:t>
            </a:r>
            <a:r>
              <a:rPr lang="en" sz="1600">
                <a:solidFill>
                  <a:schemeClr val="dk1"/>
                </a:solidFill>
              </a:rPr>
              <a:t>and lagged features of the original data</a:t>
            </a:r>
            <a:endParaRPr sz="1600">
              <a:solidFill>
                <a:schemeClr val="dk1"/>
              </a:solidFill>
            </a:endParaRPr>
          </a:p>
          <a:p>
            <a:pPr indent="-342900" lvl="1" marL="914400" marR="0" rtl="0" algn="l">
              <a:lnSpc>
                <a:spcPct val="95000"/>
              </a:lnSpc>
              <a:spcBef>
                <a:spcPts val="800"/>
              </a:spcBef>
              <a:spcAft>
                <a:spcPts val="0"/>
              </a:spcAft>
              <a:buSzPts val="1800"/>
              <a:buChar char="○"/>
            </a:pPr>
            <a:r>
              <a:rPr lang="en" sz="1600">
                <a:solidFill>
                  <a:schemeClr val="dk1"/>
                </a:solidFill>
              </a:rPr>
              <a:t>Transformed features </a:t>
            </a:r>
            <a:r>
              <a:rPr lang="en" sz="1600">
                <a:solidFill>
                  <a:schemeClr val="dk1"/>
                </a:solidFill>
              </a:rPr>
              <a:t>and lagged features of the transformed data</a:t>
            </a:r>
            <a:endParaRPr sz="1600">
              <a:solidFill>
                <a:schemeClr val="dk1"/>
              </a:solidFill>
            </a:endParaRPr>
          </a:p>
          <a:p>
            <a:pPr indent="-381000" lvl="0" marL="457200" marR="0" rtl="0" algn="l">
              <a:lnSpc>
                <a:spcPct val="95000"/>
              </a:lnSpc>
              <a:spcBef>
                <a:spcPts val="800"/>
              </a:spcBef>
              <a:spcAft>
                <a:spcPts val="800"/>
              </a:spcAft>
              <a:buSzPts val="2400"/>
              <a:buChar char="●"/>
            </a:pPr>
            <a:r>
              <a:rPr lang="en">
                <a:solidFill>
                  <a:schemeClr val="dk1"/>
                </a:solidFill>
              </a:rPr>
              <a:t>A</a:t>
            </a:r>
            <a:r>
              <a:rPr lang="en">
                <a:solidFill>
                  <a:schemeClr val="dk1"/>
                </a:solidFill>
              </a:rPr>
              <a:t>llowed comparison of the performance of the models using unaltered and transformed data</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Modeling</a:t>
            </a:r>
            <a:endParaRPr/>
          </a:p>
        </p:txBody>
      </p:sp>
      <p:sp>
        <p:nvSpPr>
          <p:cNvPr id="168" name="Google Shape;168;p26"/>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55600" lvl="0" marL="457200" rtl="0" algn="l">
              <a:lnSpc>
                <a:spcPct val="95000"/>
              </a:lnSpc>
              <a:spcBef>
                <a:spcPts val="800"/>
              </a:spcBef>
              <a:spcAft>
                <a:spcPts val="0"/>
              </a:spcAft>
              <a:buSzPts val="2000"/>
              <a:buChar char="●"/>
            </a:pPr>
            <a:r>
              <a:rPr lang="en"/>
              <a:t>Regression, random forest, XGBoost</a:t>
            </a:r>
            <a:endParaRPr/>
          </a:p>
          <a:p>
            <a:pPr indent="-342900" lvl="0" marL="457200" rtl="0" algn="l">
              <a:lnSpc>
                <a:spcPct val="95000"/>
              </a:lnSpc>
              <a:spcBef>
                <a:spcPts val="800"/>
              </a:spcBef>
              <a:spcAft>
                <a:spcPts val="0"/>
              </a:spcAft>
              <a:buSzPts val="1800"/>
              <a:buChar char="●"/>
            </a:pPr>
            <a:r>
              <a:rPr lang="en"/>
              <a:t>Cross-validation using TimeSeriesSplit</a:t>
            </a:r>
            <a:endParaRPr/>
          </a:p>
          <a:p>
            <a:pPr indent="-342900" lvl="0" marL="457200" rtl="0" algn="l">
              <a:lnSpc>
                <a:spcPct val="95000"/>
              </a:lnSpc>
              <a:spcBef>
                <a:spcPts val="800"/>
              </a:spcBef>
              <a:spcAft>
                <a:spcPts val="0"/>
              </a:spcAft>
              <a:buSzPts val="1800"/>
              <a:buChar char="●"/>
            </a:pPr>
            <a:r>
              <a:rPr lang="en"/>
              <a:t>Root mean squared error (RMSE)</a:t>
            </a:r>
            <a:endParaRPr/>
          </a:p>
          <a:p>
            <a:pPr indent="-342900" lvl="0" marL="457200" rtl="0" algn="l">
              <a:lnSpc>
                <a:spcPct val="95000"/>
              </a:lnSpc>
              <a:spcBef>
                <a:spcPts val="800"/>
              </a:spcBef>
              <a:spcAft>
                <a:spcPts val="0"/>
              </a:spcAft>
              <a:buSzPts val="1800"/>
              <a:buChar char="●"/>
            </a:pPr>
            <a:r>
              <a:rPr lang="en"/>
              <a:t>Models were run multiple times starting </a:t>
            </a:r>
            <a:br>
              <a:rPr lang="en"/>
            </a:br>
            <a:r>
              <a:rPr lang="en"/>
              <a:t>with including non lagged feature data and adding a level of lagged feature data with each iteration up through the 20 lag features</a:t>
            </a:r>
            <a:endParaRPr/>
          </a:p>
          <a:p>
            <a:pPr indent="-342900" lvl="0" marL="457200" rtl="0" algn="l">
              <a:lnSpc>
                <a:spcPct val="95000"/>
              </a:lnSpc>
              <a:spcBef>
                <a:spcPts val="800"/>
              </a:spcBef>
              <a:spcAft>
                <a:spcPts val="0"/>
              </a:spcAft>
              <a:buSzPts val="1800"/>
              <a:buChar char="●"/>
            </a:pPr>
            <a:r>
              <a:rPr lang="en"/>
              <a:t>Performed for both sets of X and y</a:t>
            </a:r>
            <a:endParaRPr/>
          </a:p>
          <a:p>
            <a:pPr indent="-342900" lvl="0" marL="457200" rtl="0" algn="l">
              <a:lnSpc>
                <a:spcPct val="95000"/>
              </a:lnSpc>
              <a:spcBef>
                <a:spcPts val="800"/>
              </a:spcBef>
              <a:spcAft>
                <a:spcPts val="0"/>
              </a:spcAft>
              <a:buSzPts val="1800"/>
              <a:buChar char="●"/>
            </a:pPr>
            <a:r>
              <a:rPr lang="en"/>
              <a:t>RMSEs for each iteration were graphed and model with lowest RMSE was identified</a:t>
            </a:r>
            <a:endParaRPr/>
          </a:p>
          <a:p>
            <a:pPr indent="-342900" lvl="0" marL="457200" rtl="0" algn="l">
              <a:lnSpc>
                <a:spcPct val="95000"/>
              </a:lnSpc>
              <a:spcBef>
                <a:spcPts val="800"/>
              </a:spcBef>
              <a:spcAft>
                <a:spcPts val="800"/>
              </a:spcAft>
              <a:buSzPts val="1800"/>
              <a:buChar char="●"/>
            </a:pPr>
            <a:r>
              <a:rPr lang="en"/>
              <a:t>Lowest RMSE from models using transformed data were un-transformed before comparison.</a:t>
            </a:r>
            <a:endParaRPr/>
          </a:p>
        </p:txBody>
      </p:sp>
      <p:grpSp>
        <p:nvGrpSpPr>
          <p:cNvPr id="169" name="Google Shape;169;p26"/>
          <p:cNvGrpSpPr/>
          <p:nvPr/>
        </p:nvGrpSpPr>
        <p:grpSpPr>
          <a:xfrm>
            <a:off x="4940199" y="168824"/>
            <a:ext cx="3991349" cy="2402920"/>
            <a:chOff x="3726950" y="445025"/>
            <a:chExt cx="3702550" cy="2200275"/>
          </a:xfrm>
        </p:grpSpPr>
        <p:pic>
          <p:nvPicPr>
            <p:cNvPr id="170" name="Google Shape;170;p26"/>
            <p:cNvPicPr preferRelativeResize="0"/>
            <p:nvPr/>
          </p:nvPicPr>
          <p:blipFill rotWithShape="1">
            <a:blip r:embed="rId3">
              <a:alphaModFix/>
            </a:blip>
            <a:srcRect b="0" l="9482" r="25968" t="0"/>
            <a:stretch/>
          </p:blipFill>
          <p:spPr>
            <a:xfrm>
              <a:off x="3943350" y="445025"/>
              <a:ext cx="3486150" cy="2200275"/>
            </a:xfrm>
            <a:prstGeom prst="rect">
              <a:avLst/>
            </a:prstGeom>
            <a:noFill/>
            <a:ln>
              <a:noFill/>
            </a:ln>
          </p:spPr>
        </p:pic>
        <p:pic>
          <p:nvPicPr>
            <p:cNvPr id="171" name="Google Shape;171;p26"/>
            <p:cNvPicPr preferRelativeResize="0"/>
            <p:nvPr/>
          </p:nvPicPr>
          <p:blipFill rotWithShape="1">
            <a:blip r:embed="rId3">
              <a:alphaModFix/>
            </a:blip>
            <a:srcRect b="65247" l="73850" r="2516" t="12241"/>
            <a:stretch/>
          </p:blipFill>
          <p:spPr>
            <a:xfrm>
              <a:off x="6107000" y="809625"/>
              <a:ext cx="1227250" cy="476250"/>
            </a:xfrm>
            <a:prstGeom prst="rect">
              <a:avLst/>
            </a:prstGeom>
            <a:noFill/>
            <a:ln>
              <a:noFill/>
            </a:ln>
          </p:spPr>
        </p:pic>
        <p:pic>
          <p:nvPicPr>
            <p:cNvPr id="172" name="Google Shape;172;p26"/>
            <p:cNvPicPr preferRelativeResize="0"/>
            <p:nvPr/>
          </p:nvPicPr>
          <p:blipFill rotWithShape="1">
            <a:blip r:embed="rId3">
              <a:alphaModFix/>
            </a:blip>
            <a:srcRect b="19362" l="2" r="95991" t="38212"/>
            <a:stretch/>
          </p:blipFill>
          <p:spPr>
            <a:xfrm>
              <a:off x="3726950" y="971550"/>
              <a:ext cx="216400" cy="9334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78" name="Google Shape;178;p27"/>
          <p:cNvSpPr txBox="1"/>
          <p:nvPr>
            <p:ph idx="1" type="body"/>
          </p:nvPr>
        </p:nvSpPr>
        <p:spPr>
          <a:xfrm>
            <a:off x="311700" y="1152475"/>
            <a:ext cx="5932800" cy="3791100"/>
          </a:xfrm>
          <a:prstGeom prst="rect">
            <a:avLst/>
          </a:prstGeom>
        </p:spPr>
        <p:txBody>
          <a:bodyPr anchorCtr="0" anchor="t" bIns="91425" lIns="91425" spcFirstLastPara="1" rIns="91425" wrap="square" tIns="91425">
            <a:normAutofit/>
          </a:bodyPr>
          <a:lstStyle/>
          <a:p>
            <a:pPr indent="-342900" lvl="0" marL="457200" marR="0" rtl="0" algn="l">
              <a:lnSpc>
                <a:spcPct val="95000"/>
              </a:lnSpc>
              <a:spcBef>
                <a:spcPts val="800"/>
              </a:spcBef>
              <a:spcAft>
                <a:spcPts val="0"/>
              </a:spcAft>
              <a:buSzPts val="1800"/>
              <a:buChar char="●"/>
            </a:pPr>
            <a:r>
              <a:rPr lang="en"/>
              <a:t>0.7-3.3% of the phycocyanin range (1654.64) which is considered low error.</a:t>
            </a:r>
            <a:endParaRPr/>
          </a:p>
          <a:p>
            <a:pPr indent="-342900" lvl="0" marL="457200" marR="0" rtl="0" algn="l">
              <a:lnSpc>
                <a:spcPct val="95000"/>
              </a:lnSpc>
              <a:spcBef>
                <a:spcPts val="800"/>
              </a:spcBef>
              <a:spcAft>
                <a:spcPts val="0"/>
              </a:spcAft>
              <a:buSzPts val="1800"/>
              <a:buChar char="●"/>
            </a:pPr>
            <a:r>
              <a:rPr lang="en"/>
              <a:t>Median (55) error would not constitute a blue green bloom at a dangerous level</a:t>
            </a:r>
            <a:endParaRPr/>
          </a:p>
          <a:p>
            <a:pPr indent="-342900" lvl="0" marL="457200" marR="0" rtl="0" algn="l">
              <a:lnSpc>
                <a:spcPct val="95000"/>
              </a:lnSpc>
              <a:spcBef>
                <a:spcPts val="800"/>
              </a:spcBef>
              <a:spcAft>
                <a:spcPts val="800"/>
              </a:spcAft>
              <a:buSzPts val="1800"/>
              <a:buChar char="●"/>
            </a:pPr>
            <a:r>
              <a:rPr lang="en"/>
              <a:t>Hypertuning for best RMSE of 12.4</a:t>
            </a:r>
            <a:endParaRPr/>
          </a:p>
        </p:txBody>
      </p:sp>
      <p:pic>
        <p:nvPicPr>
          <p:cNvPr id="179" name="Google Shape;179;p27"/>
          <p:cNvPicPr preferRelativeResize="0"/>
          <p:nvPr/>
        </p:nvPicPr>
        <p:blipFill rotWithShape="1">
          <a:blip r:embed="rId3">
            <a:alphaModFix/>
          </a:blip>
          <a:srcRect b="21093" l="14737" r="14948" t="20703"/>
          <a:stretch/>
        </p:blipFill>
        <p:spPr>
          <a:xfrm>
            <a:off x="6072950" y="445025"/>
            <a:ext cx="2759350" cy="2284125"/>
          </a:xfrm>
          <a:prstGeom prst="rect">
            <a:avLst/>
          </a:prstGeom>
          <a:noFill/>
          <a:ln>
            <a:noFill/>
          </a:ln>
        </p:spPr>
      </p:pic>
      <p:graphicFrame>
        <p:nvGraphicFramePr>
          <p:cNvPr id="180" name="Google Shape;180;p27"/>
          <p:cNvGraphicFramePr/>
          <p:nvPr/>
        </p:nvGraphicFramePr>
        <p:xfrm>
          <a:off x="952513" y="2810200"/>
          <a:ext cx="3000000" cy="3000000"/>
        </p:xfrm>
        <a:graphic>
          <a:graphicData uri="http://schemas.openxmlformats.org/drawingml/2006/table">
            <a:tbl>
              <a:tblPr>
                <a:noFill/>
                <a:tableStyleId>{60247505-1AD5-4A9E-920F-9A52D0822D7F}</a:tableStyleId>
              </a:tblPr>
              <a:tblGrid>
                <a:gridCol w="1853875"/>
                <a:gridCol w="1833575"/>
                <a:gridCol w="858975"/>
                <a:gridCol w="1878675"/>
                <a:gridCol w="813875"/>
              </a:tblGrid>
              <a:tr h="381000">
                <a:tc>
                  <a:txBody>
                    <a:bodyPr/>
                    <a:lstStyle/>
                    <a:p>
                      <a:pPr indent="0" lvl="0" marL="0" rtl="0" algn="l">
                        <a:spcBef>
                          <a:spcPts val="0"/>
                        </a:spcBef>
                        <a:spcAft>
                          <a:spcPts val="0"/>
                        </a:spcAft>
                        <a:buNone/>
                      </a:pPr>
                      <a:r>
                        <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gridSpan="2">
                  <a:txBody>
                    <a:bodyPr/>
                    <a:lstStyle/>
                    <a:p>
                      <a:pPr indent="0" lvl="0" marL="0" rtl="0" algn="ctr">
                        <a:spcBef>
                          <a:spcPts val="0"/>
                        </a:spcBef>
                        <a:spcAft>
                          <a:spcPts val="0"/>
                        </a:spcAft>
                        <a:buNone/>
                      </a:pPr>
                      <a:r>
                        <a:rPr lang="en" sz="1600"/>
                        <a:t>Original Data</a:t>
                      </a:r>
                      <a:endParaRPr sz="1600"/>
                    </a:p>
                  </a:txBody>
                  <a:tcPr marT="91425" marB="91425" marR="91425" marL="91425">
                    <a:lnL cap="flat" cmpd="sng" w="9525">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 sz="1600"/>
                        <a:t>Transformed Data</a:t>
                      </a:r>
                      <a:endParaRPr sz="1600"/>
                    </a:p>
                  </a:txBody>
                  <a:tcPr marT="91425" marB="91425" marR="91425" marL="91425">
                    <a:lnL cap="flat" cmpd="sng" w="9525">
                      <a:solidFill>
                        <a:srgbClr val="9E9E9E"/>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381000">
                <a:tc>
                  <a:txBody>
                    <a:bodyPr/>
                    <a:lstStyle/>
                    <a:p>
                      <a:pPr indent="0" lvl="0" marL="0" rtl="0" algn="l">
                        <a:spcBef>
                          <a:spcPts val="0"/>
                        </a:spcBef>
                        <a:spcAft>
                          <a:spcPts val="0"/>
                        </a:spcAft>
                        <a:buNone/>
                      </a:pPr>
                      <a:r>
                        <a:rPr lang="en" sz="1600"/>
                        <a:t>Model</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t>Lagged Features</a:t>
                      </a:r>
                      <a:endParaRPr sz="1600"/>
                    </a:p>
                  </a:txBody>
                  <a:tcPr marT="91425" marB="91425" marR="91425" marL="91425">
                    <a:lnL cap="flat" cmpd="sng" w="9525">
                      <a:solidFill>
                        <a:schemeClr val="dk1"/>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t>RMSE</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t>Lagged Features</a:t>
                      </a:r>
                      <a:endParaRPr sz="1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t>RMSE</a:t>
                      </a:r>
                      <a:endParaRPr sz="1600"/>
                    </a:p>
                  </a:txBody>
                  <a:tcPr marT="91425" marB="91425" marR="91425" marL="91425">
                    <a:lnL cap="flat" cmpd="sng" w="9525">
                      <a:solidFill>
                        <a:srgbClr val="9E9E9E"/>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600"/>
                        <a:t>Linear Regression</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 sz="1600"/>
                        <a:t>0-3</a:t>
                      </a:r>
                      <a:endParaRPr sz="1600"/>
                    </a:p>
                  </a:txBody>
                  <a:tcPr marT="91425" marB="91425" marR="91425" marL="91425">
                    <a:lnL cap="flat" cmpd="sng" w="9525">
                      <a:solidFill>
                        <a:schemeClr val="dk1"/>
                      </a:solidFill>
                      <a:prstDash val="solid"/>
                      <a:round/>
                      <a:headEnd len="sm" w="sm" type="none"/>
                      <a:tailEnd len="sm" w="sm" type="none"/>
                    </a:lnL>
                    <a:lnT cap="flat" cmpd="sng" w="9525">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en" sz="1600"/>
                        <a:t>29.5</a:t>
                      </a:r>
                      <a:endParaRPr sz="1600"/>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 sz="1600"/>
                        <a:t>0</a:t>
                      </a:r>
                      <a:endParaRPr sz="1600"/>
                    </a:p>
                  </a:txBody>
                  <a:tcPr marT="91425" marB="91425" marR="91425" marL="91425">
                    <a:lnT cap="flat" cmpd="sng" w="9525">
                      <a:solidFill>
                        <a:schemeClr val="dk1"/>
                      </a:solidFill>
                      <a:prstDash val="solid"/>
                      <a:round/>
                      <a:headEnd len="sm" w="sm" type="none"/>
                      <a:tailEnd len="sm" w="sm" type="none"/>
                    </a:lnT>
                  </a:tcPr>
                </a:tc>
                <a:tc>
                  <a:txBody>
                    <a:bodyPr/>
                    <a:lstStyle/>
                    <a:p>
                      <a:pPr indent="0" lvl="0" marL="0" rtl="0" algn="ctr">
                        <a:spcBef>
                          <a:spcPts val="0"/>
                        </a:spcBef>
                        <a:spcAft>
                          <a:spcPts val="0"/>
                        </a:spcAft>
                        <a:buNone/>
                      </a:pPr>
                      <a:r>
                        <a:rPr lang="en" sz="1600"/>
                        <a:t>14.4</a:t>
                      </a:r>
                      <a:endParaRPr sz="1600"/>
                    </a:p>
                  </a:txBody>
                  <a:tcPr marT="91425" marB="91425" marR="91425" marL="91425">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tcPr>
                </a:tc>
              </a:tr>
              <a:tr h="381000">
                <a:tc>
                  <a:txBody>
                    <a:bodyPr/>
                    <a:lstStyle/>
                    <a:p>
                      <a:pPr indent="0" lvl="0" marL="0" rtl="0" algn="l">
                        <a:spcBef>
                          <a:spcPts val="0"/>
                        </a:spcBef>
                        <a:spcAft>
                          <a:spcPts val="0"/>
                        </a:spcAft>
                        <a:buNone/>
                      </a:pPr>
                      <a:r>
                        <a:rPr lang="en" sz="1600"/>
                        <a:t>Random Forest</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tcPr>
                </a:tc>
                <a:tc>
                  <a:txBody>
                    <a:bodyPr/>
                    <a:lstStyle/>
                    <a:p>
                      <a:pPr indent="0" lvl="0" marL="0" marR="0" rtl="0" algn="ctr">
                        <a:lnSpc>
                          <a:spcPct val="100000"/>
                        </a:lnSpc>
                        <a:spcBef>
                          <a:spcPts val="0"/>
                        </a:spcBef>
                        <a:spcAft>
                          <a:spcPts val="0"/>
                        </a:spcAft>
                        <a:buNone/>
                      </a:pPr>
                      <a:r>
                        <a:rPr lang="en" sz="1600"/>
                        <a:t>0-13</a:t>
                      </a:r>
                      <a:endParaRPr sz="1600"/>
                    </a:p>
                  </a:txBody>
                  <a:tcPr marT="91425" marB="91425" marR="91425" marL="91425">
                    <a:lnL cap="flat" cmpd="sng" w="9525">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None/>
                      </a:pPr>
                      <a:r>
                        <a:rPr lang="en" sz="1600"/>
                        <a:t>43.7</a:t>
                      </a:r>
                      <a:endParaRPr sz="1600"/>
                    </a:p>
                  </a:txBody>
                  <a:tcPr marT="91425" marB="91425" marR="91425" marL="91425"/>
                </a:tc>
                <a:tc>
                  <a:txBody>
                    <a:bodyPr/>
                    <a:lstStyle/>
                    <a:p>
                      <a:pPr indent="0" lvl="0" marL="0" rtl="0" algn="ctr">
                        <a:spcBef>
                          <a:spcPts val="0"/>
                        </a:spcBef>
                        <a:spcAft>
                          <a:spcPts val="0"/>
                        </a:spcAft>
                        <a:buNone/>
                      </a:pPr>
                      <a:r>
                        <a:rPr lang="en" sz="1600"/>
                        <a:t>0-8</a:t>
                      </a:r>
                      <a:endParaRPr sz="1600"/>
                    </a:p>
                  </a:txBody>
                  <a:tcPr marT="91425" marB="91425" marR="91425" marL="91425"/>
                </a:tc>
                <a:tc>
                  <a:txBody>
                    <a:bodyPr/>
                    <a:lstStyle/>
                    <a:p>
                      <a:pPr indent="0" lvl="0" marL="0" rtl="0" algn="ctr">
                        <a:spcBef>
                          <a:spcPts val="0"/>
                        </a:spcBef>
                        <a:spcAft>
                          <a:spcPts val="0"/>
                        </a:spcAft>
                        <a:buNone/>
                      </a:pPr>
                      <a:r>
                        <a:rPr lang="en" sz="1600"/>
                        <a:t>12.8</a:t>
                      </a:r>
                      <a:endParaRPr sz="1600"/>
                    </a:p>
                  </a:txBody>
                  <a:tcPr marT="91425" marB="91425" marR="91425" marL="91425">
                    <a:lnR cap="flat" cmpd="sng" w="9525">
                      <a:solidFill>
                        <a:schemeClr val="dk1"/>
                      </a:solidFill>
                      <a:prstDash val="solid"/>
                      <a:round/>
                      <a:headEnd len="sm" w="sm" type="none"/>
                      <a:tailEnd len="sm" w="sm" type="none"/>
                    </a:lnR>
                  </a:tcPr>
                </a:tc>
              </a:tr>
              <a:tr h="381000">
                <a:tc>
                  <a:txBody>
                    <a:bodyPr/>
                    <a:lstStyle/>
                    <a:p>
                      <a:pPr indent="0" lvl="0" marL="0" rtl="0" algn="l">
                        <a:spcBef>
                          <a:spcPts val="0"/>
                        </a:spcBef>
                        <a:spcAft>
                          <a:spcPts val="0"/>
                        </a:spcAft>
                        <a:buNone/>
                      </a:pPr>
                      <a:r>
                        <a:rPr lang="en" sz="1600"/>
                        <a:t>XGBoost</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600"/>
                        <a:t>0-14</a:t>
                      </a:r>
                      <a:endParaRPr sz="1600"/>
                    </a:p>
                  </a:txBody>
                  <a:tcPr marT="91425" marB="91425" marR="91425" marL="91425">
                    <a:lnL cap="flat" cmpd="sng" w="9525">
                      <a:solidFill>
                        <a:schemeClr val="dk1"/>
                      </a:solidFill>
                      <a:prstDash val="solid"/>
                      <a:round/>
                      <a:headEnd len="sm" w="sm" type="none"/>
                      <a:tailEnd len="sm" w="sm" type="none"/>
                    </a:lnL>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600"/>
                        <a:t>55.3</a:t>
                      </a:r>
                      <a:endParaRPr sz="16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t>0-10</a:t>
                      </a:r>
                      <a:endParaRPr sz="1600"/>
                    </a:p>
                  </a:txBody>
                  <a:tcPr marT="91425" marB="91425" marR="91425" marL="91425">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600"/>
                        <a:t>12.5</a:t>
                      </a:r>
                      <a:endParaRPr sz="1600"/>
                    </a:p>
                  </a:txBody>
                  <a:tcPr marT="91425" marB="91425" marR="91425" marL="91425">
                    <a:lnR cap="flat" cmpd="sng" w="9525">
                      <a:solidFill>
                        <a:schemeClr val="dk1"/>
                      </a:solidFill>
                      <a:prstDash val="solid"/>
                      <a:round/>
                      <a:headEnd len="sm" w="sm" type="none"/>
                      <a:tailEnd len="sm" w="sm" type="none"/>
                    </a:lnR>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86" name="Google Shape;18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95000"/>
              </a:lnSpc>
              <a:spcBef>
                <a:spcPts val="800"/>
              </a:spcBef>
              <a:spcAft>
                <a:spcPts val="0"/>
              </a:spcAft>
              <a:buSzPts val="1800"/>
              <a:buChar char="●"/>
            </a:pPr>
            <a:r>
              <a:rPr lang="en"/>
              <a:t>XGBoost model using transformed data lagged at zero to 11 days produced the highest performing model to predict phycocyanin in Lake Fictitious</a:t>
            </a:r>
            <a:endParaRPr/>
          </a:p>
          <a:p>
            <a:pPr indent="-342900" lvl="0" marL="457200" rtl="0" algn="l">
              <a:lnSpc>
                <a:spcPct val="95000"/>
              </a:lnSpc>
              <a:spcBef>
                <a:spcPts val="800"/>
              </a:spcBef>
              <a:spcAft>
                <a:spcPts val="0"/>
              </a:spcAft>
              <a:buSzPts val="1800"/>
              <a:buChar char="●"/>
            </a:pPr>
            <a:r>
              <a:rPr lang="en"/>
              <a:t>Error is small in the grand scheme of HABs where phycocyanin values are, at a minimum, in the several hundreds</a:t>
            </a:r>
            <a:endParaRPr/>
          </a:p>
          <a:p>
            <a:pPr indent="-342900" lvl="0" marL="457200" rtl="0" algn="l">
              <a:lnSpc>
                <a:spcPct val="95000"/>
              </a:lnSpc>
              <a:spcBef>
                <a:spcPts val="800"/>
              </a:spcBef>
              <a:spcAft>
                <a:spcPts val="800"/>
              </a:spcAft>
              <a:buSzPts val="1800"/>
              <a:buChar char="●"/>
            </a:pPr>
            <a:r>
              <a:rPr lang="en"/>
              <a:t>Model could be very helpful for predicting blue-green algae in a lake before implementing a shutdown, allowing for planning and allocation of resources</a:t>
            </a:r>
            <a:endParaRPr/>
          </a:p>
        </p:txBody>
      </p:sp>
      <p:pic>
        <p:nvPicPr>
          <p:cNvPr id="187" name="Google Shape;187;p28"/>
          <p:cNvPicPr preferRelativeResize="0"/>
          <p:nvPr/>
        </p:nvPicPr>
        <p:blipFill rotWithShape="1">
          <a:blip r:embed="rId3">
            <a:alphaModFix/>
          </a:blip>
          <a:srcRect b="39076" l="0" r="0" t="38582"/>
          <a:stretch/>
        </p:blipFill>
        <p:spPr>
          <a:xfrm>
            <a:off x="586875" y="3567250"/>
            <a:ext cx="7970250" cy="1001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Blue-Green Algae</a:t>
            </a:r>
            <a:endParaRPr/>
          </a:p>
        </p:txBody>
      </p:sp>
      <p:sp>
        <p:nvSpPr>
          <p:cNvPr id="63" name="Google Shape;63;p14"/>
          <p:cNvSpPr txBox="1"/>
          <p:nvPr>
            <p:ph idx="1" type="body"/>
          </p:nvPr>
        </p:nvSpPr>
        <p:spPr>
          <a:xfrm>
            <a:off x="311700" y="1152475"/>
            <a:ext cx="8483400" cy="3886200"/>
          </a:xfrm>
          <a:prstGeom prst="rect">
            <a:avLst/>
          </a:prstGeom>
        </p:spPr>
        <p:txBody>
          <a:bodyPr anchorCtr="0" anchor="t" bIns="91425" lIns="91425" spcFirstLastPara="1" rIns="91425" wrap="square" tIns="91425">
            <a:normAutofit/>
          </a:bodyPr>
          <a:lstStyle/>
          <a:p>
            <a:pPr indent="-342900" lvl="0" marL="457200" rtl="0" algn="l">
              <a:lnSpc>
                <a:spcPct val="95000"/>
              </a:lnSpc>
              <a:spcBef>
                <a:spcPts val="800"/>
              </a:spcBef>
              <a:spcAft>
                <a:spcPts val="0"/>
              </a:spcAft>
              <a:buSzPts val="1800"/>
              <a:buChar char="●"/>
            </a:pPr>
            <a:r>
              <a:rPr lang="en"/>
              <a:t>Harmful algae blooms (HABs)</a:t>
            </a:r>
            <a:r>
              <a:rPr lang="en"/>
              <a:t>, mostly </a:t>
            </a:r>
            <a:br>
              <a:rPr lang="en"/>
            </a:br>
            <a:r>
              <a:rPr lang="en"/>
              <a:t>blue-green algae, </a:t>
            </a:r>
            <a:r>
              <a:rPr lang="en"/>
              <a:t>in lakes across USA </a:t>
            </a:r>
            <a:br>
              <a:rPr lang="en"/>
            </a:br>
            <a:r>
              <a:rPr lang="en"/>
              <a:t>every summer  and </a:t>
            </a:r>
            <a:r>
              <a:rPr lang="en"/>
              <a:t>can grow over a </a:t>
            </a:r>
            <a:br>
              <a:rPr lang="en"/>
            </a:br>
            <a:r>
              <a:rPr lang="en"/>
              <a:t>few days</a:t>
            </a:r>
            <a:endParaRPr/>
          </a:p>
          <a:p>
            <a:pPr indent="-342900" lvl="0" marL="457200" rtl="0" algn="l">
              <a:lnSpc>
                <a:spcPct val="95000"/>
              </a:lnSpc>
              <a:spcBef>
                <a:spcPts val="800"/>
              </a:spcBef>
              <a:spcAft>
                <a:spcPts val="0"/>
              </a:spcAft>
              <a:buSzPts val="1800"/>
              <a:buChar char="●"/>
            </a:pPr>
            <a:r>
              <a:rPr lang="en"/>
              <a:t>Can release toxins which kill fish, </a:t>
            </a:r>
            <a:br>
              <a:rPr lang="en"/>
            </a:br>
            <a:r>
              <a:rPr lang="en"/>
              <a:t>waterfowl, livestock, and pets and </a:t>
            </a:r>
            <a:br>
              <a:rPr lang="en"/>
            </a:br>
            <a:r>
              <a:rPr lang="en"/>
              <a:t>make humans very ill</a:t>
            </a:r>
            <a:endParaRPr/>
          </a:p>
          <a:p>
            <a:pPr indent="-342900" lvl="0" marL="457200" rtl="0" algn="l">
              <a:lnSpc>
                <a:spcPct val="95000"/>
              </a:lnSpc>
              <a:spcBef>
                <a:spcPts val="800"/>
              </a:spcBef>
              <a:spcAft>
                <a:spcPts val="0"/>
              </a:spcAft>
              <a:buSzPts val="1800"/>
              <a:buChar char="●"/>
            </a:pPr>
            <a:r>
              <a:rPr lang="en"/>
              <a:t>Measure phycocyanin (pigment in blue-green algae) with </a:t>
            </a:r>
            <a:r>
              <a:rPr i="1" lang="en"/>
              <a:t>in situ</a:t>
            </a:r>
            <a:r>
              <a:rPr lang="en"/>
              <a:t> probe</a:t>
            </a:r>
            <a:endParaRPr/>
          </a:p>
          <a:p>
            <a:pPr indent="-342900" lvl="0" marL="457200" rtl="0" algn="l">
              <a:lnSpc>
                <a:spcPct val="95000"/>
              </a:lnSpc>
              <a:spcBef>
                <a:spcPts val="800"/>
              </a:spcBef>
              <a:spcAft>
                <a:spcPts val="0"/>
              </a:spcAft>
              <a:buSzPts val="1800"/>
              <a:buChar char="●"/>
            </a:pPr>
            <a:r>
              <a:rPr lang="en"/>
              <a:t>Lake operators monitor readings and shut down recreation</a:t>
            </a:r>
            <a:endParaRPr/>
          </a:p>
          <a:p>
            <a:pPr indent="-330200" lvl="1" marL="914400" rtl="0" algn="l">
              <a:lnSpc>
                <a:spcPct val="95000"/>
              </a:lnSpc>
              <a:spcBef>
                <a:spcPts val="800"/>
              </a:spcBef>
              <a:spcAft>
                <a:spcPts val="0"/>
              </a:spcAft>
              <a:buSzPts val="1600"/>
              <a:buChar char="○"/>
            </a:pPr>
            <a:r>
              <a:rPr lang="en" sz="1600"/>
              <a:t>Immediate</a:t>
            </a:r>
            <a:r>
              <a:rPr lang="en" sz="1600"/>
              <a:t>, no warning to the public or staff, management actions are reactionary </a:t>
            </a:r>
            <a:endParaRPr sz="1600"/>
          </a:p>
          <a:p>
            <a:pPr indent="-330200" lvl="1" marL="914400" rtl="0" algn="l">
              <a:lnSpc>
                <a:spcPct val="95000"/>
              </a:lnSpc>
              <a:spcBef>
                <a:spcPts val="800"/>
              </a:spcBef>
              <a:spcAft>
                <a:spcPts val="800"/>
              </a:spcAft>
              <a:buSzPts val="1600"/>
              <a:buChar char="○"/>
            </a:pPr>
            <a:r>
              <a:rPr lang="en" sz="1600"/>
              <a:t>Method to predict blue-green algae bloom before a shutdown would allow for planning and allocation of resources</a:t>
            </a:r>
            <a:endParaRPr sz="1600"/>
          </a:p>
        </p:txBody>
      </p:sp>
      <p:pic>
        <p:nvPicPr>
          <p:cNvPr id="64" name="Google Shape;64;p14"/>
          <p:cNvPicPr preferRelativeResize="0"/>
          <p:nvPr/>
        </p:nvPicPr>
        <p:blipFill rotWithShape="1">
          <a:blip r:embed="rId3">
            <a:alphaModFix/>
          </a:blip>
          <a:srcRect b="14501" l="5267" r="0" t="4572"/>
          <a:stretch/>
        </p:blipFill>
        <p:spPr>
          <a:xfrm>
            <a:off x="4924525" y="564050"/>
            <a:ext cx="3996324" cy="25603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95000"/>
              </a:lnSpc>
              <a:spcBef>
                <a:spcPts val="800"/>
              </a:spcBef>
              <a:spcAft>
                <a:spcPts val="0"/>
              </a:spcAft>
              <a:buSzPts val="1800"/>
              <a:buChar char="●"/>
            </a:pPr>
            <a:r>
              <a:rPr lang="en"/>
              <a:t>Develop machine learning models to predict phycocyanin using water quality measurements at a semi-urban reservoir I named Lake Fictitious</a:t>
            </a:r>
            <a:endParaRPr/>
          </a:p>
          <a:p>
            <a:pPr indent="-342900" lvl="0" marL="457200" marR="0" rtl="0" algn="l">
              <a:lnSpc>
                <a:spcPct val="95000"/>
              </a:lnSpc>
              <a:spcBef>
                <a:spcPts val="800"/>
              </a:spcBef>
              <a:spcAft>
                <a:spcPts val="0"/>
              </a:spcAft>
              <a:buSzPts val="1800"/>
              <a:buChar char="●"/>
            </a:pPr>
            <a:r>
              <a:rPr lang="en"/>
              <a:t>Establish models capable of forecasting phycocyanin multiple days in advance using the explanatory variables collected at the reservoir</a:t>
            </a:r>
            <a:endParaRPr/>
          </a:p>
          <a:p>
            <a:pPr indent="-342900" lvl="0" marL="457200" marR="0" rtl="0" algn="l">
              <a:lnSpc>
                <a:spcPct val="95000"/>
              </a:lnSpc>
              <a:spcBef>
                <a:spcPts val="800"/>
              </a:spcBef>
              <a:spcAft>
                <a:spcPts val="800"/>
              </a:spcAft>
              <a:buSzPts val="1800"/>
              <a:buChar char="●"/>
            </a:pPr>
            <a:r>
              <a:rPr lang="en"/>
              <a:t>With this model and data the magnitude of a HAB could be predicted before it occurs which would avoid immediate shutdown</a:t>
            </a:r>
            <a:r>
              <a:rPr lang="en"/>
              <a:t>s</a:t>
            </a:r>
            <a:endParaRPr/>
          </a:p>
        </p:txBody>
      </p:sp>
      <p:pic>
        <p:nvPicPr>
          <p:cNvPr id="71" name="Google Shape;71;p15"/>
          <p:cNvPicPr preferRelativeResize="0"/>
          <p:nvPr/>
        </p:nvPicPr>
        <p:blipFill rotWithShape="1">
          <a:blip r:embed="rId3">
            <a:alphaModFix/>
          </a:blip>
          <a:srcRect b="8119" l="3522" r="27134" t="62335"/>
          <a:stretch/>
        </p:blipFill>
        <p:spPr>
          <a:xfrm>
            <a:off x="1301812" y="3120875"/>
            <a:ext cx="6540375" cy="1857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Acquisition</a:t>
            </a:r>
            <a:endParaRPr/>
          </a:p>
        </p:txBody>
      </p:sp>
      <p:sp>
        <p:nvSpPr>
          <p:cNvPr id="77" name="Google Shape;77;p1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342900" lvl="0" marL="457200" rtl="0" algn="l">
              <a:lnSpc>
                <a:spcPct val="95000"/>
              </a:lnSpc>
              <a:spcBef>
                <a:spcPts val="800"/>
              </a:spcBef>
              <a:spcAft>
                <a:spcPts val="0"/>
              </a:spcAft>
              <a:buSzPts val="1800"/>
              <a:buChar char="●"/>
            </a:pPr>
            <a:r>
              <a:rPr lang="en"/>
              <a:t>D</a:t>
            </a:r>
            <a:r>
              <a:rPr lang="en"/>
              <a:t>ata collected at Lake Fictitious every 30 minutes for three years</a:t>
            </a:r>
            <a:endParaRPr/>
          </a:p>
          <a:p>
            <a:pPr indent="-342900" lvl="0" marL="457200" rtl="0" algn="l">
              <a:lnSpc>
                <a:spcPct val="95000"/>
              </a:lnSpc>
              <a:spcBef>
                <a:spcPts val="800"/>
              </a:spcBef>
              <a:spcAft>
                <a:spcPts val="0"/>
              </a:spcAft>
              <a:buSzPts val="1800"/>
              <a:buChar char="●"/>
            </a:pPr>
            <a:r>
              <a:rPr i="1" lang="en"/>
              <a:t>In situ</a:t>
            </a:r>
            <a:r>
              <a:rPr lang="en"/>
              <a:t> AlgaeTracker manufactured by AquaRealTime</a:t>
            </a:r>
            <a:endParaRPr/>
          </a:p>
          <a:p>
            <a:pPr indent="-342900" lvl="0" marL="457200" rtl="0" algn="l">
              <a:lnSpc>
                <a:spcPct val="95000"/>
              </a:lnSpc>
              <a:spcBef>
                <a:spcPts val="800"/>
              </a:spcBef>
              <a:spcAft>
                <a:spcPts val="800"/>
              </a:spcAft>
              <a:buSzPts val="1800"/>
              <a:buChar char="●"/>
            </a:pPr>
            <a:r>
              <a:rPr lang="en"/>
              <a:t>50,071 rows and 20 columns</a:t>
            </a:r>
            <a:endParaRPr/>
          </a:p>
        </p:txBody>
      </p:sp>
      <p:pic>
        <p:nvPicPr>
          <p:cNvPr id="78" name="Google Shape;78;p16"/>
          <p:cNvPicPr preferRelativeResize="0"/>
          <p:nvPr/>
        </p:nvPicPr>
        <p:blipFill>
          <a:blip r:embed="rId3">
            <a:alphaModFix/>
          </a:blip>
          <a:stretch>
            <a:fillRect/>
          </a:stretch>
        </p:blipFill>
        <p:spPr>
          <a:xfrm>
            <a:off x="4632875" y="972525"/>
            <a:ext cx="4267200" cy="3198443"/>
          </a:xfrm>
          <a:prstGeom prst="rect">
            <a:avLst/>
          </a:prstGeom>
          <a:noFill/>
          <a:ln>
            <a:noFill/>
          </a:ln>
        </p:spPr>
      </p:pic>
      <p:pic>
        <p:nvPicPr>
          <p:cNvPr id="79" name="Google Shape;79;p16"/>
          <p:cNvPicPr preferRelativeResize="0"/>
          <p:nvPr/>
        </p:nvPicPr>
        <p:blipFill>
          <a:blip r:embed="rId4">
            <a:alphaModFix/>
          </a:blip>
          <a:stretch>
            <a:fillRect/>
          </a:stretch>
        </p:blipFill>
        <p:spPr>
          <a:xfrm>
            <a:off x="454500" y="2947600"/>
            <a:ext cx="3810000" cy="1981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95000"/>
              </a:lnSpc>
              <a:spcBef>
                <a:spcPts val="800"/>
              </a:spcBef>
              <a:spcAft>
                <a:spcPts val="0"/>
              </a:spcAft>
              <a:buSzPts val="1800"/>
              <a:buChar char="●"/>
            </a:pPr>
            <a:r>
              <a:rPr lang="en"/>
              <a:t>Removed unneeded columns</a:t>
            </a:r>
            <a:endParaRPr/>
          </a:p>
          <a:p>
            <a:pPr indent="-330200" lvl="1" marL="914400" rtl="0" algn="l">
              <a:lnSpc>
                <a:spcPct val="95000"/>
              </a:lnSpc>
              <a:spcBef>
                <a:spcPts val="800"/>
              </a:spcBef>
              <a:spcAft>
                <a:spcPts val="0"/>
              </a:spcAft>
              <a:buSzPts val="1600"/>
              <a:buChar char="○"/>
            </a:pPr>
            <a:r>
              <a:rPr lang="en" sz="1600"/>
              <a:t>P</a:t>
            </a:r>
            <a:r>
              <a:rPr lang="en" sz="1600"/>
              <a:t>hycocyanin, s</a:t>
            </a:r>
            <a:r>
              <a:rPr lang="en" sz="1600"/>
              <a:t>unlight, water temperature, water turbidity, and chlorophyll-a</a:t>
            </a:r>
            <a:endParaRPr sz="1600"/>
          </a:p>
          <a:p>
            <a:pPr indent="-342900" lvl="0" marL="457200" rtl="0" algn="l">
              <a:lnSpc>
                <a:spcPct val="95000"/>
              </a:lnSpc>
              <a:spcBef>
                <a:spcPts val="800"/>
              </a:spcBef>
              <a:spcAft>
                <a:spcPts val="0"/>
              </a:spcAft>
              <a:buSzPts val="1800"/>
              <a:buChar char="●"/>
            </a:pPr>
            <a:r>
              <a:rPr lang="en"/>
              <a:t>Removed duplicate </a:t>
            </a:r>
            <a:r>
              <a:rPr lang="en"/>
              <a:t>date and time</a:t>
            </a:r>
            <a:endParaRPr/>
          </a:p>
          <a:p>
            <a:pPr indent="-330200" lvl="1" marL="914400" rtl="0" algn="l">
              <a:lnSpc>
                <a:spcPct val="95000"/>
              </a:lnSpc>
              <a:spcBef>
                <a:spcPts val="800"/>
              </a:spcBef>
              <a:spcAft>
                <a:spcPts val="0"/>
              </a:spcAft>
              <a:buSzPts val="1600"/>
              <a:buChar char="○"/>
            </a:pPr>
            <a:r>
              <a:rPr lang="en" sz="1600"/>
              <a:t>Calculated mean because column values for pairs were often different</a:t>
            </a:r>
            <a:endParaRPr sz="1600"/>
          </a:p>
          <a:p>
            <a:pPr indent="-330200" lvl="1" marL="914400" rtl="0" algn="l">
              <a:lnSpc>
                <a:spcPct val="95000"/>
              </a:lnSpc>
              <a:spcBef>
                <a:spcPts val="800"/>
              </a:spcBef>
              <a:spcAft>
                <a:spcPts val="0"/>
              </a:spcAft>
              <a:buSzPts val="1600"/>
              <a:buChar char="○"/>
            </a:pPr>
            <a:r>
              <a:rPr lang="en" sz="1600"/>
              <a:t>Both forward and backward directions from each NaN value</a:t>
            </a:r>
            <a:endParaRPr sz="1600"/>
          </a:p>
          <a:p>
            <a:pPr indent="-336550" lvl="0" marL="457200" rtl="0" algn="l">
              <a:lnSpc>
                <a:spcPct val="95000"/>
              </a:lnSpc>
              <a:spcBef>
                <a:spcPts val="800"/>
              </a:spcBef>
              <a:spcAft>
                <a:spcPts val="0"/>
              </a:spcAft>
              <a:buSzPts val="1700"/>
              <a:buChar char="●"/>
            </a:pPr>
            <a:r>
              <a:rPr lang="en" sz="1700"/>
              <a:t>Inserted missing half hour rows</a:t>
            </a:r>
            <a:endParaRPr sz="1700"/>
          </a:p>
          <a:p>
            <a:pPr indent="-336550" lvl="1" marL="914400" rtl="0" algn="l">
              <a:lnSpc>
                <a:spcPct val="95000"/>
              </a:lnSpc>
              <a:spcBef>
                <a:spcPts val="800"/>
              </a:spcBef>
              <a:spcAft>
                <a:spcPts val="800"/>
              </a:spcAft>
              <a:buSzPts val="1700"/>
              <a:buChar char="○"/>
            </a:pPr>
            <a:r>
              <a:rPr lang="en" sz="1700"/>
              <a:t>Largest </a:t>
            </a:r>
            <a:r>
              <a:rPr lang="en" sz="1700"/>
              <a:t>gaps was 6.25 days, not too large to impute</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4010025" y="0"/>
            <a:ext cx="5133975" cy="5143500"/>
          </a:xfrm>
          <a:prstGeom prst="rect">
            <a:avLst/>
          </a:prstGeom>
          <a:noFill/>
          <a:ln>
            <a:noFill/>
          </a:ln>
        </p:spPr>
      </p:pic>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92" name="Google Shape;92;p18"/>
          <p:cNvSpPr txBox="1"/>
          <p:nvPr>
            <p:ph idx="1" type="body"/>
          </p:nvPr>
        </p:nvSpPr>
        <p:spPr>
          <a:xfrm>
            <a:off x="311700" y="1152475"/>
            <a:ext cx="3688800" cy="3990900"/>
          </a:xfrm>
          <a:prstGeom prst="rect">
            <a:avLst/>
          </a:prstGeom>
        </p:spPr>
        <p:txBody>
          <a:bodyPr anchorCtr="0" anchor="t" bIns="91425" lIns="91425" spcFirstLastPara="1" rIns="91425" wrap="square" tIns="91425">
            <a:normAutofit lnSpcReduction="10000"/>
          </a:bodyPr>
          <a:lstStyle/>
          <a:p>
            <a:pPr indent="-342900" lvl="0" marL="457200" rtl="0" algn="l">
              <a:lnSpc>
                <a:spcPct val="95000"/>
              </a:lnSpc>
              <a:spcBef>
                <a:spcPts val="800"/>
              </a:spcBef>
              <a:spcAft>
                <a:spcPts val="0"/>
              </a:spcAft>
              <a:buSzPts val="1800"/>
              <a:buChar char="●"/>
            </a:pPr>
            <a:r>
              <a:rPr lang="en"/>
              <a:t>Unreliable data</a:t>
            </a:r>
            <a:endParaRPr/>
          </a:p>
          <a:p>
            <a:pPr indent="-330200" lvl="1" marL="914400" rtl="0" algn="l">
              <a:lnSpc>
                <a:spcPct val="95000"/>
              </a:lnSpc>
              <a:spcBef>
                <a:spcPts val="800"/>
              </a:spcBef>
              <a:spcAft>
                <a:spcPts val="0"/>
              </a:spcAft>
              <a:buSzPts val="1600"/>
              <a:buChar char="○"/>
            </a:pPr>
            <a:r>
              <a:rPr lang="en" sz="1600"/>
              <a:t>Readings were collected every hour</a:t>
            </a:r>
            <a:endParaRPr sz="1600"/>
          </a:p>
          <a:p>
            <a:pPr indent="-330200" lvl="1" marL="914400" rtl="0" algn="l">
              <a:lnSpc>
                <a:spcPct val="95000"/>
              </a:lnSpc>
              <a:spcBef>
                <a:spcPts val="800"/>
              </a:spcBef>
              <a:spcAft>
                <a:spcPts val="0"/>
              </a:spcAft>
              <a:buSzPts val="1600"/>
              <a:buChar char="○"/>
            </a:pPr>
            <a:r>
              <a:rPr lang="en" sz="1600"/>
              <a:t>Low sunlight readings</a:t>
            </a:r>
            <a:endParaRPr sz="1600"/>
          </a:p>
          <a:p>
            <a:pPr indent="-330200" lvl="1" marL="914400" rtl="0" algn="l">
              <a:lnSpc>
                <a:spcPct val="95000"/>
              </a:lnSpc>
              <a:spcBef>
                <a:spcPts val="800"/>
              </a:spcBef>
              <a:spcAft>
                <a:spcPts val="0"/>
              </a:spcAft>
              <a:buSzPts val="1600"/>
              <a:buChar char="○"/>
            </a:pPr>
            <a:r>
              <a:rPr lang="en" sz="1600"/>
              <a:t>Unit flipped upside</a:t>
            </a:r>
            <a:endParaRPr sz="1600"/>
          </a:p>
          <a:p>
            <a:pPr indent="-330200" lvl="1" marL="914400" rtl="0" algn="l">
              <a:lnSpc>
                <a:spcPct val="95000"/>
              </a:lnSpc>
              <a:spcBef>
                <a:spcPts val="800"/>
              </a:spcBef>
              <a:spcAft>
                <a:spcPts val="0"/>
              </a:spcAft>
              <a:buSzPts val="1600"/>
              <a:buChar char="○"/>
            </a:pPr>
            <a:r>
              <a:rPr lang="en" sz="1600"/>
              <a:t>Water temperature unlikely to be 0 ℃.</a:t>
            </a:r>
            <a:endParaRPr sz="1600"/>
          </a:p>
          <a:p>
            <a:pPr indent="-330200" lvl="1" marL="914400" rtl="0" algn="l">
              <a:lnSpc>
                <a:spcPct val="95000"/>
              </a:lnSpc>
              <a:spcBef>
                <a:spcPts val="800"/>
              </a:spcBef>
              <a:spcAft>
                <a:spcPts val="0"/>
              </a:spcAft>
              <a:buSzPts val="1600"/>
              <a:buChar char="○"/>
            </a:pPr>
            <a:r>
              <a:rPr lang="en" sz="1600"/>
              <a:t>Maximums also unlikely.</a:t>
            </a:r>
            <a:endParaRPr sz="1600"/>
          </a:p>
          <a:p>
            <a:pPr indent="-342900" lvl="0" marL="457200" rtl="0" algn="l">
              <a:lnSpc>
                <a:spcPct val="95000"/>
              </a:lnSpc>
              <a:spcBef>
                <a:spcPts val="800"/>
              </a:spcBef>
              <a:spcAft>
                <a:spcPts val="0"/>
              </a:spcAft>
              <a:buSzPts val="1800"/>
              <a:buChar char="●"/>
            </a:pPr>
            <a:r>
              <a:rPr lang="en"/>
              <a:t>Replaced with NaNs</a:t>
            </a:r>
            <a:endParaRPr/>
          </a:p>
          <a:p>
            <a:pPr indent="-342900" lvl="0" marL="457200" rtl="0" algn="l">
              <a:lnSpc>
                <a:spcPct val="95000"/>
              </a:lnSpc>
              <a:spcBef>
                <a:spcPts val="800"/>
              </a:spcBef>
              <a:spcAft>
                <a:spcPts val="0"/>
              </a:spcAft>
              <a:buSzPts val="1800"/>
              <a:buChar char="●"/>
            </a:pPr>
            <a:r>
              <a:rPr lang="en"/>
              <a:t>Sunlight - replaced NaNs with mean </a:t>
            </a:r>
            <a:r>
              <a:rPr lang="en"/>
              <a:t>2022 and 2023 </a:t>
            </a:r>
            <a:r>
              <a:rPr lang="en"/>
              <a:t>value</a:t>
            </a:r>
            <a:endParaRPr/>
          </a:p>
          <a:p>
            <a:pPr indent="-342900" lvl="0" marL="457200" rtl="0" algn="l">
              <a:lnSpc>
                <a:spcPct val="95000"/>
              </a:lnSpc>
              <a:spcBef>
                <a:spcPts val="800"/>
              </a:spcBef>
              <a:spcAft>
                <a:spcPts val="800"/>
              </a:spcAft>
              <a:buSzPts val="1800"/>
              <a:buChar char="●"/>
            </a:pPr>
            <a:r>
              <a:rPr lang="en"/>
              <a:t>Spline linear interpolation to impute elsewhere</a:t>
            </a:r>
            <a:endParaRPr/>
          </a:p>
        </p:txBody>
      </p:sp>
      <p:sp>
        <p:nvSpPr>
          <p:cNvPr id="93" name="Google Shape;93;p18"/>
          <p:cNvSpPr/>
          <p:nvPr/>
        </p:nvSpPr>
        <p:spPr>
          <a:xfrm>
            <a:off x="4521150" y="366075"/>
            <a:ext cx="695700" cy="442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18"/>
          <p:cNvSpPr/>
          <p:nvPr/>
        </p:nvSpPr>
        <p:spPr>
          <a:xfrm>
            <a:off x="5643675" y="144350"/>
            <a:ext cx="259500" cy="4602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8"/>
          <p:cNvSpPr/>
          <p:nvPr/>
        </p:nvSpPr>
        <p:spPr>
          <a:xfrm>
            <a:off x="4411325" y="1017725"/>
            <a:ext cx="4683000" cy="3729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8"/>
          <p:cNvSpPr/>
          <p:nvPr/>
        </p:nvSpPr>
        <p:spPr>
          <a:xfrm>
            <a:off x="7546350" y="2374293"/>
            <a:ext cx="220800" cy="49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 name="Google Shape;97;p18"/>
          <p:cNvSpPr/>
          <p:nvPr/>
        </p:nvSpPr>
        <p:spPr>
          <a:xfrm>
            <a:off x="4564950" y="1654675"/>
            <a:ext cx="608100" cy="27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8"/>
          <p:cNvSpPr/>
          <p:nvPr/>
        </p:nvSpPr>
        <p:spPr>
          <a:xfrm>
            <a:off x="8087825" y="3835900"/>
            <a:ext cx="307500" cy="21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 name="Google Shape;99;p18"/>
          <p:cNvSpPr/>
          <p:nvPr/>
        </p:nvSpPr>
        <p:spPr>
          <a:xfrm>
            <a:off x="4411325" y="70025"/>
            <a:ext cx="4683000" cy="83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9"/>
          <p:cNvPicPr preferRelativeResize="0"/>
          <p:nvPr/>
        </p:nvPicPr>
        <p:blipFill>
          <a:blip r:embed="rId3">
            <a:alphaModFix/>
          </a:blip>
          <a:stretch>
            <a:fillRect/>
          </a:stretch>
        </p:blipFill>
        <p:spPr>
          <a:xfrm>
            <a:off x="4000500" y="0"/>
            <a:ext cx="5143500" cy="5143500"/>
          </a:xfrm>
          <a:prstGeom prst="rect">
            <a:avLst/>
          </a:prstGeom>
          <a:noFill/>
          <a:ln>
            <a:noFill/>
          </a:ln>
        </p:spPr>
      </p:pic>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EDA: Trends &amp; Patterns</a:t>
            </a:r>
            <a:endParaRPr/>
          </a:p>
        </p:txBody>
      </p:sp>
      <p:sp>
        <p:nvSpPr>
          <p:cNvPr id="106" name="Google Shape;106;p19"/>
          <p:cNvSpPr txBox="1"/>
          <p:nvPr>
            <p:ph idx="1" type="body"/>
          </p:nvPr>
        </p:nvSpPr>
        <p:spPr>
          <a:xfrm>
            <a:off x="311700" y="1152475"/>
            <a:ext cx="3688800" cy="3990900"/>
          </a:xfrm>
          <a:prstGeom prst="rect">
            <a:avLst/>
          </a:prstGeom>
        </p:spPr>
        <p:txBody>
          <a:bodyPr anchorCtr="0" anchor="t" bIns="91425" lIns="91425" spcFirstLastPara="1" rIns="91425" wrap="square" tIns="91425">
            <a:normAutofit/>
          </a:bodyPr>
          <a:lstStyle/>
          <a:p>
            <a:pPr indent="-342900" lvl="0" marL="457200" rtl="0" algn="l">
              <a:lnSpc>
                <a:spcPct val="95000"/>
              </a:lnSpc>
              <a:spcBef>
                <a:spcPts val="800"/>
              </a:spcBef>
              <a:spcAft>
                <a:spcPts val="0"/>
              </a:spcAft>
              <a:buSzPts val="1800"/>
              <a:buChar char="●"/>
            </a:pPr>
            <a:r>
              <a:rPr lang="en"/>
              <a:t>S</a:t>
            </a:r>
            <a:r>
              <a:rPr lang="en"/>
              <a:t>unlight and water temperature were seasonal</a:t>
            </a:r>
            <a:endParaRPr/>
          </a:p>
          <a:p>
            <a:pPr indent="-342900" lvl="0" marL="457200" rtl="0" algn="l">
              <a:lnSpc>
                <a:spcPct val="95000"/>
              </a:lnSpc>
              <a:spcBef>
                <a:spcPts val="800"/>
              </a:spcBef>
              <a:spcAft>
                <a:spcPts val="0"/>
              </a:spcAft>
              <a:buSzPts val="1800"/>
              <a:buChar char="●"/>
            </a:pPr>
            <a:r>
              <a:rPr lang="en"/>
              <a:t>June was cloudy each year and 2021 was also cloudy in July, Aug, and Dec</a:t>
            </a:r>
            <a:endParaRPr/>
          </a:p>
          <a:p>
            <a:pPr indent="-342900" lvl="0" marL="457200" rtl="0" algn="l">
              <a:lnSpc>
                <a:spcPct val="95000"/>
              </a:lnSpc>
              <a:spcBef>
                <a:spcPts val="800"/>
              </a:spcBef>
              <a:spcAft>
                <a:spcPts val="0"/>
              </a:spcAft>
              <a:buSzPts val="1800"/>
              <a:buChar char="●"/>
            </a:pPr>
            <a:r>
              <a:rPr lang="en"/>
              <a:t>P</a:t>
            </a:r>
            <a:r>
              <a:rPr lang="en"/>
              <a:t>hycocyanin, t</a:t>
            </a:r>
            <a:r>
              <a:rPr lang="en"/>
              <a:t>urbidity, and chlorophyll-a not seasonal and three years were different</a:t>
            </a:r>
            <a:endParaRPr/>
          </a:p>
          <a:p>
            <a:pPr indent="-342900" lvl="0" marL="457200" rtl="0" algn="l">
              <a:lnSpc>
                <a:spcPct val="95000"/>
              </a:lnSpc>
              <a:spcBef>
                <a:spcPts val="800"/>
              </a:spcBef>
              <a:spcAft>
                <a:spcPts val="800"/>
              </a:spcAft>
              <a:buSzPts val="1800"/>
              <a:buChar char="●"/>
            </a:pPr>
            <a:r>
              <a:rPr lang="en"/>
              <a:t>Baseline was higher and readings often did not return to baseline </a:t>
            </a:r>
            <a:r>
              <a:rPr lang="en"/>
              <a:t>for all metrics from 11/21-2/23</a:t>
            </a:r>
            <a:endParaRPr/>
          </a:p>
        </p:txBody>
      </p:sp>
      <p:sp>
        <p:nvSpPr>
          <p:cNvPr id="107" name="Google Shape;107;p19"/>
          <p:cNvSpPr/>
          <p:nvPr/>
        </p:nvSpPr>
        <p:spPr>
          <a:xfrm>
            <a:off x="4404091" y="1013362"/>
            <a:ext cx="4683000" cy="179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19"/>
          <p:cNvSpPr/>
          <p:nvPr/>
        </p:nvSpPr>
        <p:spPr>
          <a:xfrm>
            <a:off x="4997075" y="1213025"/>
            <a:ext cx="210600" cy="68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 name="Google Shape;109;p19"/>
          <p:cNvSpPr/>
          <p:nvPr/>
        </p:nvSpPr>
        <p:spPr>
          <a:xfrm>
            <a:off x="6403325" y="1213025"/>
            <a:ext cx="210600" cy="68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 name="Google Shape;110;p19"/>
          <p:cNvSpPr/>
          <p:nvPr/>
        </p:nvSpPr>
        <p:spPr>
          <a:xfrm>
            <a:off x="7763800" y="1213025"/>
            <a:ext cx="210600" cy="683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9"/>
          <p:cNvSpPr/>
          <p:nvPr/>
        </p:nvSpPr>
        <p:spPr>
          <a:xfrm>
            <a:off x="4521125" y="2940018"/>
            <a:ext cx="1372800" cy="179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9"/>
          <p:cNvSpPr/>
          <p:nvPr/>
        </p:nvSpPr>
        <p:spPr>
          <a:xfrm>
            <a:off x="7300550" y="2940018"/>
            <a:ext cx="1372800" cy="179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9"/>
          <p:cNvSpPr/>
          <p:nvPr/>
        </p:nvSpPr>
        <p:spPr>
          <a:xfrm>
            <a:off x="5890525" y="2940018"/>
            <a:ext cx="1406700" cy="179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9"/>
          <p:cNvSpPr/>
          <p:nvPr/>
        </p:nvSpPr>
        <p:spPr>
          <a:xfrm>
            <a:off x="4524325" y="60332"/>
            <a:ext cx="1372800" cy="82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9"/>
          <p:cNvSpPr/>
          <p:nvPr/>
        </p:nvSpPr>
        <p:spPr>
          <a:xfrm>
            <a:off x="7303750" y="60332"/>
            <a:ext cx="1372800" cy="82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19"/>
          <p:cNvSpPr/>
          <p:nvPr/>
        </p:nvSpPr>
        <p:spPr>
          <a:xfrm>
            <a:off x="5893725" y="60332"/>
            <a:ext cx="1406700" cy="82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19"/>
          <p:cNvSpPr/>
          <p:nvPr/>
        </p:nvSpPr>
        <p:spPr>
          <a:xfrm>
            <a:off x="5659500" y="4224751"/>
            <a:ext cx="1752300" cy="51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19"/>
          <p:cNvSpPr/>
          <p:nvPr/>
        </p:nvSpPr>
        <p:spPr>
          <a:xfrm>
            <a:off x="5659500" y="3273147"/>
            <a:ext cx="1752300" cy="51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9"/>
          <p:cNvSpPr/>
          <p:nvPr/>
        </p:nvSpPr>
        <p:spPr>
          <a:xfrm>
            <a:off x="5659500" y="377550"/>
            <a:ext cx="1752300" cy="51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0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EDA: Distribution</a:t>
            </a:r>
            <a:endParaRPr/>
          </a:p>
        </p:txBody>
      </p:sp>
      <p:sp>
        <p:nvSpPr>
          <p:cNvPr id="125" name="Google Shape;125;p20"/>
          <p:cNvSpPr txBox="1"/>
          <p:nvPr>
            <p:ph idx="1" type="body"/>
          </p:nvPr>
        </p:nvSpPr>
        <p:spPr>
          <a:xfrm>
            <a:off x="311700" y="1152475"/>
            <a:ext cx="8520600" cy="38535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800"/>
              </a:spcBef>
              <a:spcAft>
                <a:spcPts val="0"/>
              </a:spcAft>
              <a:buSzPts val="1800"/>
              <a:buChar char="●"/>
            </a:pPr>
            <a:r>
              <a:rPr lang="en"/>
              <a:t>W</a:t>
            </a:r>
            <a:r>
              <a:rPr lang="en"/>
              <a:t>ater temperature fell within the whiskers (1.5 times the IQR)</a:t>
            </a:r>
            <a:endParaRPr/>
          </a:p>
          <a:p>
            <a:pPr indent="-342900" lvl="0" marL="457200" rtl="0" algn="l">
              <a:lnSpc>
                <a:spcPct val="95000"/>
              </a:lnSpc>
              <a:spcBef>
                <a:spcPts val="800"/>
              </a:spcBef>
              <a:spcAft>
                <a:spcPts val="800"/>
              </a:spcAft>
              <a:buSzPts val="1800"/>
              <a:buChar char="●"/>
            </a:pPr>
            <a:r>
              <a:rPr lang="en"/>
              <a:t>Other values greater than 3 std from the median were not removed </a:t>
            </a:r>
            <a:r>
              <a:rPr lang="en"/>
              <a:t>because</a:t>
            </a:r>
            <a:r>
              <a:rPr lang="en"/>
              <a:t> no reason to believe these are erroneous.</a:t>
            </a:r>
            <a:endParaRPr/>
          </a:p>
        </p:txBody>
      </p:sp>
      <p:pic>
        <p:nvPicPr>
          <p:cNvPr id="126" name="Google Shape;126;p20"/>
          <p:cNvPicPr preferRelativeResize="0"/>
          <p:nvPr/>
        </p:nvPicPr>
        <p:blipFill>
          <a:blip r:embed="rId3">
            <a:alphaModFix/>
          </a:blip>
          <a:stretch>
            <a:fillRect/>
          </a:stretch>
        </p:blipFill>
        <p:spPr>
          <a:xfrm>
            <a:off x="184052" y="2199970"/>
            <a:ext cx="8776501" cy="28833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EDA: Distribution</a:t>
            </a:r>
            <a:endParaRPr/>
          </a:p>
        </p:txBody>
      </p:sp>
      <p:sp>
        <p:nvSpPr>
          <p:cNvPr id="132" name="Google Shape;132;p21"/>
          <p:cNvSpPr txBox="1"/>
          <p:nvPr>
            <p:ph idx="1" type="body"/>
          </p:nvPr>
        </p:nvSpPr>
        <p:spPr>
          <a:xfrm>
            <a:off x="311700" y="1152475"/>
            <a:ext cx="2264100" cy="3416400"/>
          </a:xfrm>
          <a:prstGeom prst="rect">
            <a:avLst/>
          </a:prstGeom>
        </p:spPr>
        <p:txBody>
          <a:bodyPr anchorCtr="0" anchor="t" bIns="91425" lIns="91425" spcFirstLastPara="1" rIns="91425" wrap="square" tIns="91425">
            <a:normAutofit/>
          </a:bodyPr>
          <a:lstStyle/>
          <a:p>
            <a:pPr indent="-342900" lvl="0" marL="457200" rtl="0" algn="l">
              <a:lnSpc>
                <a:spcPct val="95000"/>
              </a:lnSpc>
              <a:spcBef>
                <a:spcPts val="800"/>
              </a:spcBef>
              <a:spcAft>
                <a:spcPts val="0"/>
              </a:spcAft>
              <a:buSzPts val="1800"/>
              <a:buChar char="●"/>
            </a:pPr>
            <a:r>
              <a:rPr lang="en"/>
              <a:t>R</a:t>
            </a:r>
            <a:r>
              <a:rPr lang="en"/>
              <a:t>eflec boxplots</a:t>
            </a:r>
            <a:endParaRPr/>
          </a:p>
          <a:p>
            <a:pPr indent="-342900" lvl="0" marL="457200" rtl="0" algn="l">
              <a:lnSpc>
                <a:spcPct val="95000"/>
              </a:lnSpc>
              <a:spcBef>
                <a:spcPts val="800"/>
              </a:spcBef>
              <a:spcAft>
                <a:spcPts val="0"/>
              </a:spcAft>
              <a:buSzPts val="1800"/>
              <a:buChar char="●"/>
            </a:pPr>
            <a:r>
              <a:rPr lang="en"/>
              <a:t>Not normally distributed</a:t>
            </a:r>
            <a:endParaRPr/>
          </a:p>
          <a:p>
            <a:pPr indent="-342900" lvl="0" marL="457200" rtl="0" algn="l">
              <a:lnSpc>
                <a:spcPct val="95000"/>
              </a:lnSpc>
              <a:spcBef>
                <a:spcPts val="800"/>
              </a:spcBef>
              <a:spcAft>
                <a:spcPts val="800"/>
              </a:spcAft>
              <a:buSzPts val="1800"/>
              <a:buChar char="●"/>
            </a:pPr>
            <a:r>
              <a:rPr lang="en"/>
              <a:t>Right-skewed</a:t>
            </a:r>
            <a:endParaRPr/>
          </a:p>
        </p:txBody>
      </p:sp>
      <p:pic>
        <p:nvPicPr>
          <p:cNvPr id="133" name="Google Shape;133;p21"/>
          <p:cNvPicPr preferRelativeResize="0"/>
          <p:nvPr/>
        </p:nvPicPr>
        <p:blipFill>
          <a:blip r:embed="rId3">
            <a:alphaModFix/>
          </a:blip>
          <a:stretch>
            <a:fillRect/>
          </a:stretch>
        </p:blipFill>
        <p:spPr>
          <a:xfrm>
            <a:off x="3016629" y="445025"/>
            <a:ext cx="5990547" cy="4566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